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8"/>
  </p:notesMasterIdLst>
  <p:handoutMasterIdLst>
    <p:handoutMasterId r:id="rId9"/>
  </p:handoutMasterIdLst>
  <p:sldIdLst>
    <p:sldId id="295" r:id="rId2"/>
    <p:sldId id="296" r:id="rId3"/>
    <p:sldId id="297" r:id="rId4"/>
    <p:sldId id="298" r:id="rId5"/>
    <p:sldId id="299" r:id="rId6"/>
    <p:sldId id="300" r:id="rId7"/>
  </p:sldIdLst>
  <p:sldSz cx="9144000" cy="5143500" type="screen16x9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8C31"/>
    <a:srgbClr val="252E44"/>
    <a:srgbClr val="C43771"/>
    <a:srgbClr val="0497AA"/>
    <a:srgbClr val="71B34D"/>
    <a:srgbClr val="E88D23"/>
    <a:srgbClr val="195D8A"/>
    <a:srgbClr val="38A250"/>
    <a:srgbClr val="009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88435" autoAdjust="0"/>
  </p:normalViewPr>
  <p:slideViewPr>
    <p:cSldViewPr snapToGrid="0" snapToObjects="1" showGuides="1">
      <p:cViewPr varScale="1">
        <p:scale>
          <a:sx n="136" d="100"/>
          <a:sy n="136" d="100"/>
        </p:scale>
        <p:origin x="200" y="320"/>
      </p:cViewPr>
      <p:guideLst>
        <p:guide orient="horz" pos="31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93426C0D-44AE-974F-8861-34C17AD25848}" type="datetime1">
              <a:rPr lang="fr-FR"/>
              <a:pPr>
                <a:defRPr/>
              </a:pPr>
              <a:t>28/01/2022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6F84C0FE-D37E-214C-92A2-A25F18B2EC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480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9A605DE1-164E-8741-87A1-5E1EDB3BCECF}" type="datetime1">
              <a:rPr lang="fr-FR"/>
              <a:pPr>
                <a:defRPr/>
              </a:pPr>
              <a:t>28/01/2022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56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782D6841-3136-674E-B1E2-022F8269ED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199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1486FB74-8D4E-0F43-A82E-9F4974C40F04}" type="slidenum">
              <a:rPr lang="fr-FR" altLang="fr-FR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07610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567BB5F-E8EE-2D48-930A-E443A65F6208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43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164E304E-BDFE-C440-91AD-3EA363D547BA}" type="slidenum">
              <a:rPr lang="fr-FR" altLang="fr-FR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089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79B5D16-394D-8D4A-B1B1-94C128B5CED2}" type="slidenum">
              <a:rPr lang="fr-FR" altLang="fr-FR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481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EA1D0598-689E-BD47-824E-04BA8BC5C011}" type="slidenum">
              <a:rPr lang="fr-FR" altLang="fr-FR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55179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fr-FR" altLang="fr-FR">
              <a:ea typeface="ＭＳ Ｐゴシック" charset="-128"/>
            </a:endParaRPr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9CBDCBC6-740E-244D-90D3-8FED859D6B24}" type="slidenum">
              <a:rPr lang="fr-FR" altLang="fr-FR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679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451" y="756047"/>
            <a:ext cx="3197098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17500" y="61913"/>
            <a:ext cx="1531938" cy="4202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62343"/>
            <a:ext cx="7772400" cy="2184110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946453"/>
            <a:ext cx="6400800" cy="5652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EE9B-3B4B-FA4C-A80D-5BB5E5798D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1544639" y="128587"/>
            <a:ext cx="6054725" cy="301229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 dirty="0"/>
              <a:t>Une force pour le territoire</a:t>
            </a:r>
          </a:p>
        </p:txBody>
      </p:sp>
      <p:cxnSp>
        <p:nvCxnSpPr>
          <p:cNvPr id="13" name="Connecteur droit 12"/>
          <p:cNvCxnSpPr>
            <a:stCxn id="2" idx="1"/>
          </p:cNvCxnSpPr>
          <p:nvPr userDrawn="1"/>
        </p:nvCxnSpPr>
        <p:spPr>
          <a:xfrm flipH="1" flipV="1">
            <a:off x="2" y="2850357"/>
            <a:ext cx="685799" cy="4042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H="1" flipV="1">
            <a:off x="8458201" y="2850357"/>
            <a:ext cx="685799" cy="4042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-1" y="545902"/>
            <a:ext cx="685801" cy="264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9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545902"/>
            <a:ext cx="685801" cy="264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516014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516014"/>
            <a:ext cx="5111750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38755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D241-2EF3-2448-8305-7DDC6310DFD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36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FF6B-AE4E-AB4B-9894-DA3A29CB252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" y="545902"/>
            <a:ext cx="685801" cy="264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96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F4D6-7F2B-FE4B-9B8A-79743AC18E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600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" y="545902"/>
            <a:ext cx="685801" cy="264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86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6647415" y="586979"/>
            <a:ext cx="1827843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13332-21D9-6C4F-AB50-7D40A53C18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V="1">
            <a:off x="8391525" y="337153"/>
            <a:ext cx="0" cy="34171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65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3335338" y="869157"/>
            <a:ext cx="4119562" cy="360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 flipH="1">
            <a:off x="0" y="2850356"/>
            <a:ext cx="9144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330" y="1009651"/>
            <a:ext cx="2339340" cy="80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317500" y="61913"/>
            <a:ext cx="1582738" cy="4202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08714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179746"/>
            <a:ext cx="7772400" cy="135497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1738314" y="127398"/>
            <a:ext cx="5667375" cy="30122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  <a:endParaRPr lang="fr-FR" dirty="0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9160-95F5-3A43-8F66-4DB16E9435E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" y="545902"/>
            <a:ext cx="685801" cy="264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49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F2CC0-D350-5C4F-A4A1-9687023568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45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Une force pour le territoire</a:t>
            </a:r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F73E-D302-7A49-9D49-5CFFB39DEAD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674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07555-CBA5-0047-88BE-4AF3BB82ECE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952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3741969" cy="3394472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3741969" cy="3394472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08B6-E9BE-D942-B2DA-2F979D28175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626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B542-72F1-AF43-9406-37DC7932295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82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8FC03-F3A1-944C-90A9-4E4D12AE8EC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622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Une force pour le territoire</a:t>
            </a:r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C39F-01C2-E142-A242-98DFD306E1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545902"/>
            <a:ext cx="685801" cy="264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940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9"/>
          <p:cNvGrpSpPr>
            <a:grpSpLocks/>
          </p:cNvGrpSpPr>
          <p:nvPr/>
        </p:nvGrpSpPr>
        <p:grpSpPr bwMode="auto">
          <a:xfrm rot="5400000">
            <a:off x="-1550350" y="2271396"/>
            <a:ext cx="4436475" cy="1007314"/>
            <a:chOff x="3353" y="7829"/>
            <a:chExt cx="5198" cy="1180"/>
          </a:xfrm>
          <a:solidFill>
            <a:srgbClr val="E7E8E8"/>
          </a:solidFill>
        </p:grpSpPr>
        <p:sp>
          <p:nvSpPr>
            <p:cNvPr id="23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62046" y="1200151"/>
            <a:ext cx="7624753" cy="339447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1691266" y="128587"/>
            <a:ext cx="6664768" cy="30122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00" b="0">
                <a:solidFill>
                  <a:schemeClr val="bg1">
                    <a:lumMod val="6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 dirty="0"/>
              <a:t>Une force pour le territoire</a:t>
            </a:r>
          </a:p>
        </p:txBody>
      </p:sp>
      <p:sp>
        <p:nvSpPr>
          <p:cNvPr id="5" name="Ellipse 4"/>
          <p:cNvSpPr>
            <a:spLocks/>
          </p:cNvSpPr>
          <p:nvPr/>
        </p:nvSpPr>
        <p:spPr>
          <a:xfrm>
            <a:off x="8479987" y="178317"/>
            <a:ext cx="214824" cy="216000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30" name="Image 3" descr="LOGO_AMU_RVB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08347"/>
            <a:ext cx="1013714" cy="348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8356034" y="225029"/>
            <a:ext cx="454025" cy="10596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B5D263F-7ACE-9740-9441-ACD31CB0F00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8583045" y="-146447"/>
            <a:ext cx="0" cy="34171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457200" y="608037"/>
            <a:ext cx="8229600" cy="4822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2" y="712805"/>
            <a:ext cx="58543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51" r:id="rId1"/>
    <p:sldLayoutId id="2147491352" r:id="rId2"/>
    <p:sldLayoutId id="2147491340" r:id="rId3"/>
    <p:sldLayoutId id="2147491353" r:id="rId4"/>
    <p:sldLayoutId id="2147491341" r:id="rId5"/>
    <p:sldLayoutId id="2147491342" r:id="rId6"/>
    <p:sldLayoutId id="2147491343" r:id="rId7"/>
    <p:sldLayoutId id="2147491344" r:id="rId8"/>
    <p:sldLayoutId id="2147491345" r:id="rId9"/>
    <p:sldLayoutId id="2147491346" r:id="rId10"/>
    <p:sldLayoutId id="2147491347" r:id="rId11"/>
    <p:sldLayoutId id="2147491348" r:id="rId12"/>
    <p:sldLayoutId id="2147491349" r:id="rId13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400" b="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Wingdings" charset="2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100000"/>
        <a:buFont typeface="Lucida Grande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AFB1A5"/>
        </a:buClr>
        <a:buSzPct val="90000"/>
        <a:buFont typeface="Lucida Grande"/>
        <a:buChar char="-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1779373" y="694534"/>
            <a:ext cx="5980670" cy="482203"/>
          </a:xfrm>
        </p:spPr>
        <p:txBody>
          <a:bodyPr/>
          <a:lstStyle/>
          <a:p>
            <a:pPr eaLnBrk="1" hangingPunct="1"/>
            <a:r>
              <a:rPr lang="fr-FR" altLang="fr-FR" sz="2400" dirty="0">
                <a:solidFill>
                  <a:srgbClr val="17375E"/>
                </a:solidFill>
                <a:latin typeface="Book Antiqua" charset="0"/>
              </a:rPr>
              <a:t>Projet Professionnel Personnel  Etudiant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1329929"/>
            <a:ext cx="6172200" cy="3398044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fr-BE" altLang="fr-FR" sz="2700" i="1" dirty="0">
              <a:solidFill>
                <a:srgbClr val="17375E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fr-BE" altLang="fr-FR" sz="2700" i="1" dirty="0">
              <a:solidFill>
                <a:srgbClr val="17375E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fr-BE" altLang="fr-FR" sz="2700" i="1">
                <a:solidFill>
                  <a:srgbClr val="FF0000"/>
                </a:solidFill>
              </a:rPr>
              <a:t>Méthodologie - Le </a:t>
            </a:r>
            <a:r>
              <a:rPr lang="fr-BE" altLang="fr-FR" sz="2700" i="1" dirty="0">
                <a:solidFill>
                  <a:srgbClr val="FF0000"/>
                </a:solidFill>
              </a:rPr>
              <a:t>guide d’entretien</a:t>
            </a:r>
          </a:p>
          <a:p>
            <a:pPr algn="ctr" eaLnBrk="1" hangingPunct="1">
              <a:buFont typeface="Arial" charset="0"/>
              <a:buNone/>
            </a:pPr>
            <a:endParaRPr lang="fr-BE" altLang="fr-FR" sz="2700" i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fr-BE" altLang="fr-FR" sz="2700" i="1" dirty="0">
                <a:solidFill>
                  <a:srgbClr val="FF0000"/>
                </a:solidFill>
              </a:rPr>
              <a:t>PPPE 1</a:t>
            </a:r>
          </a:p>
        </p:txBody>
      </p:sp>
    </p:spTree>
    <p:extLst>
      <p:ext uri="{BB962C8B-B14F-4D97-AF65-F5344CB8AC3E}">
        <p14:creationId xmlns:p14="http://schemas.microsoft.com/office/powerpoint/2010/main" val="183619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386953"/>
            <a:ext cx="6172200" cy="575072"/>
          </a:xfrm>
        </p:spPr>
        <p:txBody>
          <a:bodyPr/>
          <a:lstStyle/>
          <a:p>
            <a:pPr eaLnBrk="1" hangingPunct="1"/>
            <a:r>
              <a:rPr lang="fr-BE" altLang="fr-FR" sz="2100">
                <a:solidFill>
                  <a:srgbClr val="17375E"/>
                </a:solidFill>
                <a:latin typeface="Book Antiqua" charset="0"/>
              </a:rPr>
              <a:t>Elaboration du guide d’entretien : le cadre</a:t>
            </a:r>
            <a:endParaRPr lang="fr-FR" altLang="fr-FR" sz="2100" dirty="0">
              <a:solidFill>
                <a:srgbClr val="17375E"/>
              </a:solidFill>
              <a:latin typeface="Book Antiqua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962025"/>
            <a:ext cx="6966122" cy="4076700"/>
          </a:xfrm>
        </p:spPr>
        <p:txBody>
          <a:bodyPr/>
          <a:lstStyle/>
          <a:p>
            <a:pPr marL="285750" indent="-285750" eaLnBrk="1" hangingPunct="1">
              <a:buFont typeface="Wingdings" charset="2"/>
              <a:buChar char="ü"/>
            </a:pPr>
            <a:r>
              <a:rPr lang="fr-FR" altLang="fr-FR" sz="1500" i="1" dirty="0">
                <a:solidFill>
                  <a:srgbClr val="17375E"/>
                </a:solidFill>
              </a:rPr>
              <a:t>Entretien semi directif à questions ouvertes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</a:rPr>
              <a:t>Questions centrées sur la </a:t>
            </a:r>
            <a:r>
              <a:rPr lang="fr-FR" altLang="fr-FR" sz="1200" i="1" dirty="0">
                <a:solidFill>
                  <a:srgbClr val="FF0000"/>
                </a:solidFill>
              </a:rPr>
              <a:t>description</a:t>
            </a:r>
            <a:r>
              <a:rPr lang="fr-FR" altLang="fr-FR" sz="1200" i="1" dirty="0">
                <a:solidFill>
                  <a:srgbClr val="17375E"/>
                </a:solidFill>
              </a:rPr>
              <a:t> des pratiques et expériences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</a:rPr>
              <a:t>Questions centrées sur le </a:t>
            </a:r>
            <a:r>
              <a:rPr lang="fr-FR" altLang="fr-FR" sz="1200" i="1" dirty="0">
                <a:solidFill>
                  <a:srgbClr val="FF0000"/>
                </a:solidFill>
              </a:rPr>
              <a:t>ressenti</a:t>
            </a:r>
            <a:r>
              <a:rPr lang="fr-FR" altLang="fr-FR" sz="1200" i="1" dirty="0">
                <a:solidFill>
                  <a:srgbClr val="17375E"/>
                </a:solidFill>
              </a:rPr>
              <a:t> des pratiques et expériences</a:t>
            </a:r>
          </a:p>
          <a:p>
            <a:pPr eaLnBrk="1" hangingPunct="1"/>
            <a:endParaRPr lang="fr-FR" altLang="fr-FR" sz="1500" i="1" dirty="0">
              <a:solidFill>
                <a:srgbClr val="FF0000"/>
              </a:solidFill>
              <a:sym typeface="Wingdings" charset="2"/>
            </a:endParaRPr>
          </a:p>
          <a:p>
            <a:pPr marL="285750" indent="-285750" eaLnBrk="1" hangingPunct="1">
              <a:buFont typeface="Wingdings" charset="2"/>
              <a:buChar char="ü"/>
            </a:pPr>
            <a:r>
              <a:rPr lang="fr-FR" altLang="fr-FR" sz="1500" i="1" dirty="0">
                <a:solidFill>
                  <a:srgbClr val="FF0000"/>
                </a:solidFill>
                <a:sym typeface="Wingdings" charset="2"/>
              </a:rPr>
              <a:t>3 parties 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à aborder dans les entretiens</a:t>
            </a:r>
          </a:p>
          <a:p>
            <a:pPr lvl="1" eaLnBrk="1" hangingPunct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Le parcours du professionnel</a:t>
            </a:r>
          </a:p>
          <a:p>
            <a:pPr lvl="1" eaLnBrk="1" hangingPunct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L’environnement institutionnel</a:t>
            </a:r>
          </a:p>
          <a:p>
            <a:pPr lvl="1" eaLnBrk="1" hangingPunct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La pratique professionnelle</a:t>
            </a:r>
            <a:endParaRPr lang="fr-FR" altLang="fr-FR" sz="1500" b="1" i="1" dirty="0">
              <a:solidFill>
                <a:srgbClr val="17375E"/>
              </a:solidFill>
              <a:sym typeface="Wingdings" charset="2"/>
            </a:endParaRPr>
          </a:p>
          <a:p>
            <a:pPr eaLnBrk="1" hangingPunct="1"/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marL="285750" indent="-285750" eaLnBrk="1" hangingPunct="1">
              <a:buFont typeface="Wingdings" charset="2"/>
              <a:buChar char="ü"/>
            </a:pP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Programmer un entretien de 30 minutes par participant de sous groupe</a:t>
            </a:r>
          </a:p>
          <a:p>
            <a:pPr eaLnBrk="1" hangingPunct="1"/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marL="285750" indent="-285750" eaLnBrk="1" hangingPunct="1">
              <a:buFont typeface="Wingdings" charset="2"/>
              <a:buChar char="ü"/>
            </a:pP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Restitution fidèle de l’entretien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Enregistrement des entretiens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Retranscription globale des entretiens (à restituer)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Production d’une synthèse structurée par groupe des entretiens</a:t>
            </a:r>
          </a:p>
          <a:p>
            <a:pPr eaLnBrk="1" hangingPunct="1"/>
            <a:endParaRPr lang="fr-FR" altLang="fr-FR" sz="1950" i="1" dirty="0">
              <a:solidFill>
                <a:srgbClr val="17375E"/>
              </a:solidFill>
              <a:sym typeface="Wingding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0970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6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6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967814" y="156551"/>
            <a:ext cx="6172200" cy="575072"/>
          </a:xfrm>
        </p:spPr>
        <p:txBody>
          <a:bodyPr/>
          <a:lstStyle/>
          <a:p>
            <a:pPr eaLnBrk="1" hangingPunct="1"/>
            <a:r>
              <a:rPr lang="fr-BE" altLang="fr-FR" sz="2100">
                <a:solidFill>
                  <a:srgbClr val="17375E"/>
                </a:solidFill>
                <a:latin typeface="Book Antiqua" charset="0"/>
              </a:rPr>
              <a:t>Elaboration du guide d’entretien :</a:t>
            </a:r>
            <a:br>
              <a:rPr lang="fr-BE" altLang="fr-FR" sz="2100">
                <a:solidFill>
                  <a:srgbClr val="17375E"/>
                </a:solidFill>
                <a:latin typeface="Book Antiqua" charset="0"/>
              </a:rPr>
            </a:br>
            <a:r>
              <a:rPr lang="fr-BE" altLang="fr-FR" sz="2100">
                <a:solidFill>
                  <a:srgbClr val="17375E"/>
                </a:solidFill>
                <a:latin typeface="Book Antiqua" charset="0"/>
              </a:rPr>
              <a:t> la méthode</a:t>
            </a:r>
            <a:endParaRPr lang="fr-FR" altLang="fr-FR" sz="2100" dirty="0">
              <a:solidFill>
                <a:srgbClr val="17375E"/>
              </a:solidFill>
              <a:latin typeface="Book Antiqua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962026"/>
            <a:ext cx="6172200" cy="3765947"/>
          </a:xfrm>
        </p:spPr>
        <p:txBody>
          <a:bodyPr/>
          <a:lstStyle/>
          <a:p>
            <a:pPr marL="342900" indent="-342900">
              <a:buFont typeface="Calibri" charset="0"/>
              <a:buAutoNum type="arabicPeriod"/>
            </a:pPr>
            <a:endParaRPr lang="fr-FR" altLang="fr-FR" sz="1500" i="1" dirty="0">
              <a:solidFill>
                <a:srgbClr val="17375E"/>
              </a:solidFill>
            </a:endParaRPr>
          </a:p>
          <a:p>
            <a:pPr marL="342900" indent="-342900">
              <a:buFont typeface="Calibri" charset="0"/>
              <a:buAutoNum type="arabicPeriod"/>
            </a:pP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Lister les questions que vous vous posez en groupe (80 à 100 questions)</a:t>
            </a:r>
          </a:p>
          <a:p>
            <a:pPr marL="342900" indent="-342900">
              <a:buFont typeface="Calibri" charset="0"/>
              <a:buAutoNum type="arabicPeriod"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marL="342900" indent="-342900">
              <a:buFont typeface="Calibri" charset="0"/>
              <a:buAutoNum type="arabicPeriod"/>
            </a:pP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Regrouper les questions que vous vous posez pour chacune des 3 parties (</a:t>
            </a:r>
            <a:r>
              <a:rPr lang="fr-FR" altLang="fr-FR" sz="1500" b="1" i="1" dirty="0">
                <a:solidFill>
                  <a:srgbClr val="17375E"/>
                </a:solidFill>
                <a:sym typeface="Wingdings" charset="2"/>
              </a:rPr>
              <a:t>parcours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 ou </a:t>
            </a:r>
            <a:r>
              <a:rPr lang="fr-FR" altLang="fr-FR" sz="1500" b="1" i="1" dirty="0">
                <a:solidFill>
                  <a:srgbClr val="17375E"/>
                </a:solidFill>
                <a:sym typeface="Wingdings" charset="2"/>
              </a:rPr>
              <a:t>environnement institutionnel 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ou </a:t>
            </a:r>
            <a:r>
              <a:rPr lang="fr-FR" altLang="fr-FR" sz="1500" b="1" i="1" dirty="0">
                <a:solidFill>
                  <a:srgbClr val="17375E"/>
                </a:solidFill>
                <a:sym typeface="Wingdings" charset="2"/>
              </a:rPr>
              <a:t>activité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)</a:t>
            </a:r>
            <a:endParaRPr lang="fr-FR" altLang="fr-FR" sz="1200" i="1" dirty="0">
              <a:solidFill>
                <a:srgbClr val="FF0000"/>
              </a:solidFill>
              <a:sym typeface="Wingdings" charset="2"/>
            </a:endParaRPr>
          </a:p>
          <a:p>
            <a:pPr marL="342900" indent="-342900">
              <a:buFont typeface="Calibri" charset="0"/>
              <a:buAutoNum type="arabicPeriod"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marL="342900" indent="-342900">
              <a:buFont typeface="Calibri" charset="0"/>
              <a:buAutoNum type="arabicPeriod"/>
            </a:pP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Pour chaque partie, regrouper les questions que vous vous posez en thématiques et produire une question ouverte </a:t>
            </a:r>
            <a:r>
              <a:rPr lang="fr-FR" altLang="fr-FR" sz="1500" i="1" dirty="0" err="1">
                <a:solidFill>
                  <a:srgbClr val="17375E"/>
                </a:solidFill>
                <a:sym typeface="Wingdings" charset="2"/>
              </a:rPr>
              <a:t>glogale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 à poser à votre interlocuteur qui va l’inciter à parler</a:t>
            </a:r>
          </a:p>
          <a:p>
            <a:pPr marL="342900" indent="-342900">
              <a:buFont typeface="Calibri" charset="0"/>
              <a:buAutoNum type="arabicPeriod"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marL="342900" indent="-342900">
              <a:buFont typeface="Calibri" charset="0"/>
              <a:buAutoNum type="arabicPeriod"/>
            </a:pP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Pour chaque question ouverte, lister les items relatifs à chacune des questions que vous vous êtes posées (</a:t>
            </a:r>
            <a:r>
              <a:rPr lang="fr-FR" altLang="fr-FR" sz="1500" i="1" dirty="0" err="1">
                <a:solidFill>
                  <a:srgbClr val="17375E"/>
                </a:solidFill>
                <a:sym typeface="Wingdings" charset="2"/>
              </a:rPr>
              <a:t>cf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 point2) :</a:t>
            </a:r>
          </a:p>
          <a:p>
            <a:pPr marL="642938" lvl="1" indent="-342900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Formaliser la question ouverte que l’on va poser</a:t>
            </a:r>
          </a:p>
          <a:p>
            <a:pPr marL="642938" lvl="1" indent="-342900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Identifier les items(mots clés)  sur lesquels vous voulez des réponses</a:t>
            </a:r>
          </a:p>
          <a:p>
            <a:pPr marL="342900" indent="-342900">
              <a:buFont typeface="Calibri" charset="0"/>
              <a:buAutoNum type="arabicPeriod"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42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0" y="120253"/>
            <a:ext cx="6172200" cy="575072"/>
          </a:xfrm>
        </p:spPr>
        <p:txBody>
          <a:bodyPr/>
          <a:lstStyle/>
          <a:p>
            <a:pPr eaLnBrk="1" hangingPunct="1"/>
            <a:r>
              <a:rPr lang="fr-BE" altLang="fr-FR" sz="2100">
                <a:solidFill>
                  <a:srgbClr val="17375E"/>
                </a:solidFill>
                <a:latin typeface="Book Antiqua" charset="0"/>
              </a:rPr>
              <a:t>Elaboration du guide d’entretien :</a:t>
            </a:r>
            <a:br>
              <a:rPr lang="fr-BE" altLang="fr-FR" sz="2100">
                <a:solidFill>
                  <a:srgbClr val="17375E"/>
                </a:solidFill>
                <a:latin typeface="Book Antiqua" charset="0"/>
              </a:rPr>
            </a:br>
            <a:r>
              <a:rPr lang="fr-BE" altLang="fr-FR" sz="2100">
                <a:solidFill>
                  <a:srgbClr val="17375E"/>
                </a:solidFill>
                <a:latin typeface="Book Antiqua" charset="0"/>
              </a:rPr>
              <a:t> la méthode</a:t>
            </a:r>
            <a:endParaRPr lang="fr-FR" altLang="fr-FR" sz="2100" dirty="0">
              <a:solidFill>
                <a:srgbClr val="17375E"/>
              </a:solidFill>
              <a:latin typeface="Book Antiqua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381125" y="15335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381125" y="165735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381125" y="178117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381125" y="19145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381125" y="31337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381125" y="207645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381125" y="220980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381125" y="236220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381125" y="32861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381125" y="342900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381125" y="357187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1381125" y="254317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1381125" y="269557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1381125" y="28289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1381125" y="29813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1381125" y="369570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1381125" y="384810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1381125" y="399097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1381125" y="414337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1381125" y="4286250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1381125" y="4429125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457450" y="1085850"/>
            <a:ext cx="4924425" cy="12763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2457450" y="2431256"/>
            <a:ext cx="4924425" cy="130492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2457450" y="3776663"/>
            <a:ext cx="4924425" cy="130492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06" name="ZoneTexte 5"/>
          <p:cNvSpPr txBox="1">
            <a:spLocks noChangeArrowheads="1"/>
          </p:cNvSpPr>
          <p:nvPr/>
        </p:nvSpPr>
        <p:spPr bwMode="auto">
          <a:xfrm>
            <a:off x="3457575" y="1162050"/>
            <a:ext cx="305752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050" b="1" dirty="0">
                <a:solidFill>
                  <a:srgbClr val="FF0000"/>
                </a:solidFill>
              </a:rPr>
              <a:t>Partie 1 - Le parcours  </a:t>
            </a:r>
          </a:p>
        </p:txBody>
      </p:sp>
      <p:sp>
        <p:nvSpPr>
          <p:cNvPr id="20507" name="ZoneTexte 48"/>
          <p:cNvSpPr txBox="1">
            <a:spLocks noChangeArrowheads="1"/>
          </p:cNvSpPr>
          <p:nvPr/>
        </p:nvSpPr>
        <p:spPr bwMode="auto">
          <a:xfrm>
            <a:off x="3457575" y="2457450"/>
            <a:ext cx="305752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050" b="1" dirty="0">
                <a:solidFill>
                  <a:srgbClr val="FF0000"/>
                </a:solidFill>
              </a:rPr>
              <a:t>Partie 2 - L’environnement institutionnel</a:t>
            </a:r>
          </a:p>
        </p:txBody>
      </p:sp>
      <p:sp>
        <p:nvSpPr>
          <p:cNvPr id="20508" name="ZoneTexte 49"/>
          <p:cNvSpPr txBox="1">
            <a:spLocks noChangeArrowheads="1"/>
          </p:cNvSpPr>
          <p:nvPr/>
        </p:nvSpPr>
        <p:spPr bwMode="auto">
          <a:xfrm>
            <a:off x="3390900" y="3770710"/>
            <a:ext cx="305752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050" b="1" dirty="0">
                <a:solidFill>
                  <a:srgbClr val="FF0000"/>
                </a:solidFill>
              </a:rPr>
              <a:t>Partie 3 – La pratique professionnelle </a:t>
            </a:r>
          </a:p>
        </p:txBody>
      </p:sp>
      <p:sp>
        <p:nvSpPr>
          <p:cNvPr id="20509" name="ZoneTexte 58"/>
          <p:cNvSpPr txBox="1">
            <a:spLocks noChangeArrowheads="1"/>
          </p:cNvSpPr>
          <p:nvPr/>
        </p:nvSpPr>
        <p:spPr bwMode="auto">
          <a:xfrm>
            <a:off x="2457449" y="1393031"/>
            <a:ext cx="432640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altLang="fr-FR" sz="1050" b="1" dirty="0"/>
              <a:t>Thématique 1 : présenter son parcours de formation</a:t>
            </a:r>
          </a:p>
        </p:txBody>
      </p:sp>
      <p:sp>
        <p:nvSpPr>
          <p:cNvPr id="20510" name="ZoneTexte 166913"/>
          <p:cNvSpPr txBox="1">
            <a:spLocks noChangeArrowheads="1"/>
          </p:cNvSpPr>
          <p:nvPr/>
        </p:nvSpPr>
        <p:spPr bwMode="auto">
          <a:xfrm>
            <a:off x="1204913" y="538163"/>
            <a:ext cx="8953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900" b="1">
                <a:solidFill>
                  <a:srgbClr val="FF0000"/>
                </a:solidFill>
              </a:rPr>
              <a:t>Questions que vous vous posez</a:t>
            </a:r>
          </a:p>
        </p:txBody>
      </p:sp>
      <p:sp>
        <p:nvSpPr>
          <p:cNvPr id="166916" name="Flèche vers le bas 166915"/>
          <p:cNvSpPr/>
          <p:nvPr/>
        </p:nvSpPr>
        <p:spPr>
          <a:xfrm>
            <a:off x="1485900" y="1104900"/>
            <a:ext cx="438150" cy="3143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12" name="ZoneTexte 68"/>
          <p:cNvSpPr txBox="1">
            <a:spLocks noChangeArrowheads="1"/>
          </p:cNvSpPr>
          <p:nvPr/>
        </p:nvSpPr>
        <p:spPr bwMode="auto">
          <a:xfrm>
            <a:off x="2457449" y="1869281"/>
            <a:ext cx="419048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altLang="fr-FR" sz="1050" b="1" dirty="0"/>
              <a:t>Thématique 2 : présenter son parcours professionnel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2509838" y="1707356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3171825" y="1716881"/>
            <a:ext cx="542925" cy="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3814763" y="1716881"/>
            <a:ext cx="657225" cy="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4538662" y="1716881"/>
            <a:ext cx="5667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5222082" y="1722835"/>
            <a:ext cx="540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5843587" y="1735931"/>
            <a:ext cx="4714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6503194" y="1726406"/>
            <a:ext cx="542925" cy="9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2528888" y="2200275"/>
            <a:ext cx="5238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5762625" y="2200275"/>
            <a:ext cx="5524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5105400" y="2200275"/>
            <a:ext cx="533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4471987" y="2209800"/>
            <a:ext cx="5286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3814762" y="2209800"/>
            <a:ext cx="5286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3171825" y="2209800"/>
            <a:ext cx="5429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919" name="Connecteur droit avec flèche 166918"/>
          <p:cNvCxnSpPr/>
          <p:nvPr/>
        </p:nvCxnSpPr>
        <p:spPr>
          <a:xfrm flipV="1">
            <a:off x="1981200" y="1931194"/>
            <a:ext cx="433388" cy="8596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>
            <a:off x="1994298" y="3028950"/>
            <a:ext cx="4071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>
            <a:off x="2000250" y="3257550"/>
            <a:ext cx="381000" cy="10287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83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017241" y="156551"/>
            <a:ext cx="6172200" cy="575072"/>
          </a:xfrm>
        </p:spPr>
        <p:txBody>
          <a:bodyPr/>
          <a:lstStyle/>
          <a:p>
            <a:pPr eaLnBrk="1" hangingPunct="1"/>
            <a:r>
              <a:rPr lang="fr-BE" altLang="fr-FR" sz="2100" dirty="0">
                <a:solidFill>
                  <a:srgbClr val="17375E"/>
                </a:solidFill>
                <a:latin typeface="Book Antiqua" charset="0"/>
              </a:rPr>
              <a:t>Elaboration du guide d’entretien :</a:t>
            </a:r>
            <a:br>
              <a:rPr lang="fr-BE" altLang="fr-FR" sz="2100" dirty="0">
                <a:solidFill>
                  <a:srgbClr val="17375E"/>
                </a:solidFill>
                <a:latin typeface="Book Antiqua" charset="0"/>
              </a:rPr>
            </a:br>
            <a:r>
              <a:rPr lang="fr-BE" altLang="fr-FR" sz="2100" dirty="0">
                <a:solidFill>
                  <a:srgbClr val="17375E"/>
                </a:solidFill>
                <a:latin typeface="Book Antiqua" charset="0"/>
              </a:rPr>
              <a:t> Exemple</a:t>
            </a:r>
            <a:endParaRPr lang="fr-FR" altLang="fr-FR" sz="2100" dirty="0">
              <a:solidFill>
                <a:srgbClr val="17375E"/>
              </a:solidFill>
              <a:latin typeface="Book Antiqua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962026"/>
            <a:ext cx="6172200" cy="3765947"/>
          </a:xfrm>
        </p:spPr>
        <p:txBody>
          <a:bodyPr/>
          <a:lstStyle/>
          <a:p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r>
              <a:rPr lang="fr-FR" altLang="fr-FR" sz="1500" b="1" i="1" u="sng" dirty="0">
                <a:solidFill>
                  <a:srgbClr val="FF0000"/>
                </a:solidFill>
                <a:sym typeface="Wingdings" charset="2"/>
              </a:rPr>
              <a:t>Partie 1 : le parcours de la personne</a:t>
            </a:r>
            <a:endParaRPr lang="fr-FR" altLang="fr-FR" sz="1500" b="1" i="1" dirty="0">
              <a:solidFill>
                <a:srgbClr val="17375E"/>
              </a:solidFill>
              <a:sym typeface="Wingdings" charset="2"/>
            </a:endParaRPr>
          </a:p>
          <a:p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 </a:t>
            </a:r>
            <a:r>
              <a:rPr lang="fr-FR" altLang="fr-FR" sz="1500" b="1" i="1" dirty="0">
                <a:solidFill>
                  <a:srgbClr val="17375E"/>
                </a:solidFill>
                <a:sym typeface="Wingdings" charset="2"/>
              </a:rPr>
              <a:t>Thématique 1 : Parcours de formation</a:t>
            </a:r>
          </a:p>
          <a:p>
            <a:pPr lvl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Question ouverte 1 (thématique 1)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Mot clé 1, Mot clé 2, Mot clé 3, Mot clé 4, Mot clé 5, Mot clé 6, </a:t>
            </a:r>
            <a:r>
              <a:rPr lang="fr-FR" altLang="fr-FR" sz="12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1200" i="1" dirty="0">
              <a:solidFill>
                <a:srgbClr val="17375E"/>
              </a:solidFill>
              <a:sym typeface="Wingdings" charset="2"/>
            </a:endParaRPr>
          </a:p>
          <a:p>
            <a:pPr lvl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Question ouverte 2 (thématique 1)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Mot clé 1, Mot clé 2, Mot clé 3, Mot clé 4, Mot clé 5, Mot clé 6, </a:t>
            </a:r>
            <a:r>
              <a:rPr lang="fr-FR" altLang="fr-FR" sz="12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1200" i="1" dirty="0">
              <a:solidFill>
                <a:srgbClr val="17375E"/>
              </a:solidFill>
              <a:sym typeface="Wingdings" charset="2"/>
            </a:endParaRPr>
          </a:p>
          <a:p>
            <a:pPr lvl="1" eaLnBrk="1" hangingPunct="1"/>
            <a:endParaRPr lang="fr-FR" altLang="fr-FR" sz="1200" i="1" dirty="0">
              <a:solidFill>
                <a:srgbClr val="17375E"/>
              </a:solidFill>
              <a:sym typeface="Wingdings" charset="2"/>
            </a:endParaRPr>
          </a:p>
          <a:p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 </a:t>
            </a:r>
            <a:r>
              <a:rPr lang="fr-FR" altLang="fr-FR" sz="1500" b="1" i="1" dirty="0">
                <a:solidFill>
                  <a:srgbClr val="17375E"/>
                </a:solidFill>
                <a:sym typeface="Wingdings" charset="2"/>
              </a:rPr>
              <a:t>Thématique 2 : Parcours professionnel</a:t>
            </a:r>
          </a:p>
          <a:p>
            <a:pPr lvl="1" eaLnBrk="1" hangingPunct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Question ouverte 1 (thématique 2)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Mot clé 1, Mot clé 2, Mot clé 3, Mot clé 4, Mot clé 5, Mot clé 6, </a:t>
            </a:r>
            <a:r>
              <a:rPr lang="fr-FR" altLang="fr-FR" sz="12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1200" i="1" dirty="0">
              <a:solidFill>
                <a:srgbClr val="17375E"/>
              </a:solidFill>
              <a:sym typeface="Wingdings" charset="2"/>
            </a:endParaRPr>
          </a:p>
          <a:p>
            <a:pPr lvl="1" eaLnBrk="1" hangingPunct="1"/>
            <a:r>
              <a:rPr lang="fr-FR" altLang="fr-FR" sz="1200" b="1" i="1" dirty="0">
                <a:solidFill>
                  <a:srgbClr val="17375E"/>
                </a:solidFill>
                <a:sym typeface="Wingdings" charset="2"/>
              </a:rPr>
              <a:t>Question ouverte 2 (thématique 2)</a:t>
            </a:r>
          </a:p>
          <a:p>
            <a:pPr lvl="1" eaLnBrk="1" hangingPunct="1"/>
            <a:r>
              <a:rPr lang="fr-FR" altLang="fr-FR" sz="1200" i="1" dirty="0">
                <a:solidFill>
                  <a:srgbClr val="17375E"/>
                </a:solidFill>
                <a:sym typeface="Wingdings" charset="2"/>
              </a:rPr>
              <a:t>Mot clé 1, Mot clé 2, Mot clé 3, Mot clé 4, Mot clé 5, Mot clé 6, </a:t>
            </a:r>
            <a:r>
              <a:rPr lang="fr-FR" altLang="fr-FR" sz="12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1200" i="1" dirty="0">
              <a:solidFill>
                <a:srgbClr val="17375E"/>
              </a:solidFill>
              <a:sym typeface="Wingdings" charset="2"/>
            </a:endParaRPr>
          </a:p>
          <a:p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>
              <a:buFont typeface="Calibri" charset="0"/>
              <a:buAutoNum type="arabicPeriod"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68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6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  <p:bldP spid="166915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041954" y="168908"/>
            <a:ext cx="6172200" cy="575072"/>
          </a:xfrm>
        </p:spPr>
        <p:txBody>
          <a:bodyPr/>
          <a:lstStyle/>
          <a:p>
            <a:pPr eaLnBrk="1" hangingPunct="1"/>
            <a:r>
              <a:rPr lang="fr-BE" altLang="fr-FR" sz="2100" dirty="0">
                <a:solidFill>
                  <a:srgbClr val="17375E"/>
                </a:solidFill>
                <a:latin typeface="Book Antiqua" charset="0"/>
              </a:rPr>
              <a:t>Elaboration du guide d’entretien :</a:t>
            </a:r>
            <a:br>
              <a:rPr lang="fr-BE" altLang="fr-FR" sz="2100" dirty="0">
                <a:solidFill>
                  <a:srgbClr val="17375E"/>
                </a:solidFill>
                <a:latin typeface="Book Antiqua" charset="0"/>
              </a:rPr>
            </a:br>
            <a:r>
              <a:rPr lang="fr-BE" altLang="fr-FR" sz="2100" dirty="0">
                <a:solidFill>
                  <a:srgbClr val="17375E"/>
                </a:solidFill>
                <a:latin typeface="Book Antiqua" charset="0"/>
              </a:rPr>
              <a:t> Exemple</a:t>
            </a:r>
            <a:endParaRPr lang="fr-FR" altLang="fr-FR" sz="2100" dirty="0">
              <a:solidFill>
                <a:srgbClr val="17375E"/>
              </a:solidFill>
              <a:latin typeface="Book Antiqua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5900" y="962026"/>
            <a:ext cx="6172200" cy="3765947"/>
          </a:xfrm>
        </p:spPr>
        <p:txBody>
          <a:bodyPr/>
          <a:lstStyle/>
          <a:p>
            <a:pPr>
              <a:defRPr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>
              <a:defRPr/>
            </a:pPr>
            <a:r>
              <a:rPr lang="fr-FR" altLang="fr-FR" sz="1500" b="1" i="1" u="sng" dirty="0">
                <a:solidFill>
                  <a:srgbClr val="FF0000"/>
                </a:solidFill>
                <a:sym typeface="Wingdings" charset="2"/>
              </a:rPr>
              <a:t>Thématique  : l’activité professionnelle</a:t>
            </a:r>
            <a:endParaRPr lang="fr-FR" altLang="fr-FR" sz="1500" b="1" i="1" dirty="0">
              <a:solidFill>
                <a:srgbClr val="17375E"/>
              </a:solidFill>
              <a:sym typeface="Wingdings" charset="2"/>
            </a:endParaRPr>
          </a:p>
          <a:p>
            <a:pPr>
              <a:defRPr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marL="95250" lvl="1" indent="-95250">
              <a:buFont typeface="Arial" charset="0"/>
              <a:buChar char="•"/>
              <a:defRPr/>
            </a:pPr>
            <a:r>
              <a:rPr lang="fr-FR" altLang="fr-FR" sz="1500" i="1" dirty="0">
                <a:solidFill>
                  <a:srgbClr val="FF0000"/>
                </a:solidFill>
                <a:sym typeface="Wingdings" charset="2"/>
              </a:rPr>
              <a:t>Question ouverte 1 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: </a:t>
            </a:r>
            <a:r>
              <a:rPr lang="fr-FR" altLang="fr-FR" sz="1350" b="1" i="1" dirty="0">
                <a:solidFill>
                  <a:srgbClr val="17375E"/>
                </a:solidFill>
                <a:sym typeface="Wingdings" charset="2"/>
              </a:rPr>
              <a:t>Parlez moi de la pratique de votre métier au quotidien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fr-FR" altLang="fr-FR" sz="900" i="1" dirty="0">
                <a:solidFill>
                  <a:srgbClr val="17375E"/>
                </a:solidFill>
                <a:sym typeface="Wingdings" charset="2"/>
              </a:rPr>
              <a:t>expertise, connaissances, compétences, production, collaborations, partenaires, équipes, fournisseurs, clients, autres services, </a:t>
            </a:r>
            <a:r>
              <a:rPr lang="fr-FR" altLang="fr-FR" sz="9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900" i="1" dirty="0">
              <a:solidFill>
                <a:srgbClr val="17375E"/>
              </a:solidFill>
              <a:sym typeface="Wingdings" charset="2"/>
            </a:endParaRPr>
          </a:p>
          <a:p>
            <a:pPr lvl="1" eaLnBrk="1" hangingPunct="1">
              <a:defRPr/>
            </a:pPr>
            <a:endParaRPr lang="fr-FR" altLang="fr-FR" sz="900" i="1" dirty="0">
              <a:solidFill>
                <a:srgbClr val="17375E"/>
              </a:solidFill>
              <a:sym typeface="Wingdings" charset="2"/>
            </a:endParaRPr>
          </a:p>
          <a:p>
            <a:pPr marL="95250" lvl="1" indent="-95250">
              <a:buFont typeface="Arial" charset="0"/>
              <a:buChar char="•"/>
              <a:defRPr/>
            </a:pPr>
            <a:r>
              <a:rPr lang="fr-FR" altLang="fr-FR" sz="1500" i="1" dirty="0">
                <a:solidFill>
                  <a:srgbClr val="FF0000"/>
                </a:solidFill>
                <a:sym typeface="Wingdings" charset="2"/>
              </a:rPr>
              <a:t>Question ouverte 2 </a:t>
            </a:r>
            <a:r>
              <a:rPr lang="fr-FR" altLang="fr-FR" sz="1500" i="1" dirty="0">
                <a:solidFill>
                  <a:srgbClr val="17375E"/>
                </a:solidFill>
                <a:sym typeface="Wingdings" charset="2"/>
              </a:rPr>
              <a:t>: </a:t>
            </a:r>
            <a:r>
              <a:rPr lang="fr-FR" altLang="fr-FR" sz="1350" b="1" i="1" dirty="0">
                <a:solidFill>
                  <a:srgbClr val="17375E"/>
                </a:solidFill>
                <a:sym typeface="Wingdings" charset="2"/>
              </a:rPr>
              <a:t>Pouvez vous nous présenter les contraintes et l’intérêt de votre profession</a:t>
            </a: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 lvl="2" eaLnBrk="1" hangingPunct="1">
              <a:defRPr/>
            </a:pPr>
            <a:r>
              <a:rPr lang="fr-FR" altLang="fr-FR" sz="900" i="1" dirty="0">
                <a:solidFill>
                  <a:srgbClr val="17375E"/>
                </a:solidFill>
                <a:sym typeface="Wingdings" charset="2"/>
              </a:rPr>
              <a:t>pénibilité, contrainte, épanouissement personnel, développement de compétences, Vie personnelle, </a:t>
            </a:r>
            <a:r>
              <a:rPr lang="fr-FR" altLang="fr-FR" sz="9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900" i="1" dirty="0">
              <a:solidFill>
                <a:srgbClr val="17375E"/>
              </a:solidFill>
              <a:sym typeface="Wingdings" charset="2"/>
            </a:endParaRPr>
          </a:p>
          <a:p>
            <a:pPr lvl="2" eaLnBrk="1" hangingPunct="1">
              <a:defRPr/>
            </a:pPr>
            <a:endParaRPr lang="fr-FR" altLang="fr-FR" sz="900" i="1" dirty="0">
              <a:solidFill>
                <a:srgbClr val="17375E"/>
              </a:solidFill>
              <a:sym typeface="Wingdings" charset="2"/>
            </a:endParaRPr>
          </a:p>
          <a:p>
            <a:pPr marL="161925" lvl="2" indent="-161925">
              <a:defRPr/>
            </a:pPr>
            <a:r>
              <a:rPr lang="fr-FR" altLang="fr-FR" sz="1500" i="1" dirty="0">
                <a:solidFill>
                  <a:srgbClr val="FF0000"/>
                </a:solidFill>
                <a:sym typeface="Wingdings" charset="2"/>
              </a:rPr>
              <a:t>Question ouverte 3 </a:t>
            </a:r>
            <a:r>
              <a:rPr lang="fr-FR" altLang="fr-FR" sz="1350" i="1" dirty="0">
                <a:solidFill>
                  <a:srgbClr val="17375E"/>
                </a:solidFill>
                <a:sym typeface="Wingdings" charset="2"/>
              </a:rPr>
              <a:t>: </a:t>
            </a:r>
            <a:r>
              <a:rPr lang="fr-FR" altLang="fr-FR" sz="1350" b="1" i="1" dirty="0">
                <a:solidFill>
                  <a:srgbClr val="17375E"/>
                </a:solidFill>
                <a:sym typeface="Wingdings" charset="2"/>
              </a:rPr>
              <a:t>Parlez moi des conditions matérielles et financières</a:t>
            </a:r>
          </a:p>
          <a:p>
            <a:pPr lvl="2" eaLnBrk="1" hangingPunct="1">
              <a:defRPr/>
            </a:pPr>
            <a:r>
              <a:rPr lang="fr-FR" altLang="fr-FR" sz="900" i="1" dirty="0">
                <a:solidFill>
                  <a:srgbClr val="17375E"/>
                </a:solidFill>
                <a:sym typeface="Wingdings" charset="2"/>
              </a:rPr>
              <a:t>revenus, temps de travail, Horaires, congés,  avantages en nature, </a:t>
            </a:r>
            <a:r>
              <a:rPr lang="fr-FR" altLang="fr-FR" sz="900" i="1" dirty="0" err="1">
                <a:solidFill>
                  <a:srgbClr val="17375E"/>
                </a:solidFill>
                <a:sym typeface="Wingdings" charset="2"/>
              </a:rPr>
              <a:t>etc</a:t>
            </a:r>
            <a:endParaRPr lang="fr-FR" altLang="fr-FR" sz="900" i="1" dirty="0">
              <a:solidFill>
                <a:srgbClr val="17375E"/>
              </a:solidFill>
              <a:sym typeface="Wingdings" charset="2"/>
            </a:endParaRPr>
          </a:p>
          <a:p>
            <a:pPr>
              <a:defRPr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>
              <a:defRPr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  <a:p>
            <a:pPr>
              <a:buFont typeface="Calibri" charset="0"/>
              <a:buAutoNum type="arabicPeriod"/>
              <a:defRPr/>
            </a:pPr>
            <a:endParaRPr lang="fr-FR" altLang="fr-FR" sz="1500" i="1" dirty="0">
              <a:solidFill>
                <a:srgbClr val="17375E"/>
              </a:solidFill>
              <a:sym typeface="Wingdings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754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6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theme/theme1.xml><?xml version="1.0" encoding="utf-8"?>
<a:theme xmlns:a="http://schemas.openxmlformats.org/drawingml/2006/main" name="Modele_16-9_PPT_AMU_2017">
  <a:themeElements>
    <a:clrScheme name="Personnalisée 1">
      <a:dk1>
        <a:srgbClr val="000000"/>
      </a:dk1>
      <a:lt1>
        <a:sysClr val="window" lastClr="FFFFFF"/>
      </a:lt1>
      <a:dk2>
        <a:srgbClr val="235BAA"/>
      </a:dk2>
      <a:lt2>
        <a:srgbClr val="AFB1A5"/>
      </a:lt2>
      <a:accent1>
        <a:srgbClr val="0080FF"/>
      </a:accent1>
      <a:accent2>
        <a:srgbClr val="51C2A9"/>
      </a:accent2>
      <a:accent3>
        <a:srgbClr val="7EC251"/>
      </a:accent3>
      <a:accent4>
        <a:srgbClr val="AFB1A5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Modele_16-9_PPT_AMU_2017</Template>
  <TotalTime>579</TotalTime>
  <Words>521</Words>
  <Application>Microsoft Macintosh PowerPoint</Application>
  <PresentationFormat>Affichage à l'écran (16:9)</PresentationFormat>
  <Paragraphs>75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Book Antiqua</vt:lpstr>
      <vt:lpstr>Calibri</vt:lpstr>
      <vt:lpstr>Lucida Grande</vt:lpstr>
      <vt:lpstr>Verdana</vt:lpstr>
      <vt:lpstr>Wingdings</vt:lpstr>
      <vt:lpstr>Modele_16-9_PPT_AMU_2017</vt:lpstr>
      <vt:lpstr>Projet Professionnel Personnel  Etudiant</vt:lpstr>
      <vt:lpstr>Elaboration du guide d’entretien : le cadre</vt:lpstr>
      <vt:lpstr>Elaboration du guide d’entretien :  la méthode</vt:lpstr>
      <vt:lpstr>Elaboration du guide d’entretien :  la méthode</vt:lpstr>
      <vt:lpstr>Elaboration du guide d’entretien :  Exemple</vt:lpstr>
      <vt:lpstr>Elaboration du guide d’entretien :  Exemple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présentation</dc:title>
  <dc:creator>STAALI Abed;Fanny LEGRANGER;Mathilde TOROSSIAN;Anne BARRAU</dc:creator>
  <cp:lastModifiedBy>POPLIMONT Eric</cp:lastModifiedBy>
  <cp:revision>40</cp:revision>
  <cp:lastPrinted>2017-03-27T13:23:53Z</cp:lastPrinted>
  <dcterms:created xsi:type="dcterms:W3CDTF">2017-09-26T12:02:00Z</dcterms:created>
  <dcterms:modified xsi:type="dcterms:W3CDTF">2022-01-28T16:32:38Z</dcterms:modified>
</cp:coreProperties>
</file>