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notesMasterIdLst>
    <p:notesMasterId r:id="rId20"/>
  </p:notesMasterIdLst>
  <p:handoutMasterIdLst>
    <p:handoutMasterId r:id="rId21"/>
  </p:handoutMasterIdLst>
  <p:sldIdLst>
    <p:sldId id="302" r:id="rId2"/>
    <p:sldId id="592" r:id="rId3"/>
    <p:sldId id="358" r:id="rId4"/>
    <p:sldId id="303" r:id="rId5"/>
    <p:sldId id="304" r:id="rId6"/>
    <p:sldId id="305" r:id="rId7"/>
    <p:sldId id="318" r:id="rId8"/>
    <p:sldId id="301" r:id="rId9"/>
    <p:sldId id="306" r:id="rId10"/>
    <p:sldId id="313" r:id="rId11"/>
    <p:sldId id="309" r:id="rId12"/>
    <p:sldId id="310" r:id="rId13"/>
    <p:sldId id="311" r:id="rId14"/>
    <p:sldId id="312" r:id="rId15"/>
    <p:sldId id="316" r:id="rId16"/>
    <p:sldId id="317" r:id="rId17"/>
    <p:sldId id="314" r:id="rId18"/>
    <p:sldId id="315" r:id="rId19"/>
  </p:sldIdLst>
  <p:sldSz cx="9144000" cy="5143500" type="screen16x9"/>
  <p:notesSz cx="6797675" cy="9926638"/>
  <p:defaultTextStyle>
    <a:defPPr>
      <a:defRPr lang="fr-FR"/>
    </a:defPPr>
    <a:lvl1pPr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1">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8C31"/>
    <a:srgbClr val="252E44"/>
    <a:srgbClr val="C43771"/>
    <a:srgbClr val="0497AA"/>
    <a:srgbClr val="71B34D"/>
    <a:srgbClr val="E88D23"/>
    <a:srgbClr val="195D8A"/>
    <a:srgbClr val="38A250"/>
    <a:srgbClr val="009E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15"/>
    <p:restoredTop sz="70952" autoAdjust="0"/>
  </p:normalViewPr>
  <p:slideViewPr>
    <p:cSldViewPr snapToGrid="0" snapToObjects="1" showGuides="1">
      <p:cViewPr varScale="1">
        <p:scale>
          <a:sx n="112" d="100"/>
          <a:sy n="112" d="100"/>
        </p:scale>
        <p:origin x="1248" y="192"/>
      </p:cViewPr>
      <p:guideLst>
        <p:guide orient="horz" pos="31"/>
        <p:guide/>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3" name="Espace réservé de la date 2"/>
          <p:cNvSpPr>
            <a:spLocks noGrp="1"/>
          </p:cNvSpPr>
          <p:nvPr>
            <p:ph type="dt" sz="quarter" idx="1"/>
          </p:nvPr>
        </p:nvSpPr>
        <p:spPr>
          <a:xfrm>
            <a:off x="3851275" y="0"/>
            <a:ext cx="2944813"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pPr>
              <a:defRPr/>
            </a:pPr>
            <a:fld id="{93426C0D-44AE-974F-8861-34C17AD25848}" type="datetime1">
              <a:rPr lang="fr-FR"/>
              <a:pPr>
                <a:defRPr/>
              </a:pPr>
              <a:t>25/02/2022</a:t>
            </a:fld>
            <a:endParaRPr lang="fr-FR"/>
          </a:p>
        </p:txBody>
      </p:sp>
      <p:sp>
        <p:nvSpPr>
          <p:cNvPr id="4" name="Espace réservé du pied de page 3"/>
          <p:cNvSpPr>
            <a:spLocks noGrp="1"/>
          </p:cNvSpPr>
          <p:nvPr>
            <p:ph type="ftr" sz="quarter" idx="2"/>
          </p:nvPr>
        </p:nvSpPr>
        <p:spPr>
          <a:xfrm>
            <a:off x="0" y="9428163"/>
            <a:ext cx="2944813"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5" name="Espace réservé du numéro de diapositive 4"/>
          <p:cNvSpPr>
            <a:spLocks noGrp="1"/>
          </p:cNvSpPr>
          <p:nvPr>
            <p:ph type="sldNum" sz="quarter" idx="3"/>
          </p:nvPr>
        </p:nvSpPr>
        <p:spPr>
          <a:xfrm>
            <a:off x="3851275" y="9428163"/>
            <a:ext cx="2944813"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pPr>
              <a:defRPr/>
            </a:pPr>
            <a:fld id="{6F84C0FE-D37E-214C-92A2-A25F18B2EC3C}" type="slidenum">
              <a:rPr lang="fr-FR"/>
              <a:pPr>
                <a:defRPr/>
              </a:pPr>
              <a:t>‹N°›</a:t>
            </a:fld>
            <a:endParaRPr lang="fr-FR"/>
          </a:p>
        </p:txBody>
      </p:sp>
    </p:spTree>
    <p:extLst>
      <p:ext uri="{BB962C8B-B14F-4D97-AF65-F5344CB8AC3E}">
        <p14:creationId xmlns:p14="http://schemas.microsoft.com/office/powerpoint/2010/main" val="31574800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3" name="Espace réservé de la date 2"/>
          <p:cNvSpPr>
            <a:spLocks noGrp="1"/>
          </p:cNvSpPr>
          <p:nvPr>
            <p:ph type="dt" idx="1"/>
          </p:nvPr>
        </p:nvSpPr>
        <p:spPr>
          <a:xfrm>
            <a:off x="3851275" y="0"/>
            <a:ext cx="2944813"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defRPr>
            </a:lvl1pPr>
          </a:lstStyle>
          <a:p>
            <a:pPr>
              <a:defRPr/>
            </a:pPr>
            <a:fld id="{9A605DE1-164E-8741-87A1-5E1EDB3BCECF}" type="datetime1">
              <a:rPr lang="fr-FR"/>
              <a:pPr>
                <a:defRPr/>
              </a:pPr>
              <a:t>25/02/2022</a:t>
            </a:fld>
            <a:endParaRPr lang="fr-FR"/>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fr-FR" noProof="0"/>
          </a:p>
        </p:txBody>
      </p:sp>
      <p:sp>
        <p:nvSpPr>
          <p:cNvPr id="5" name="Espace réservé des commentaires 4"/>
          <p:cNvSpPr>
            <a:spLocks noGrp="1"/>
          </p:cNvSpPr>
          <p:nvPr>
            <p:ph type="body" sz="quarter" idx="3"/>
          </p:nvPr>
        </p:nvSpPr>
        <p:spPr>
          <a:xfrm>
            <a:off x="681038" y="4714875"/>
            <a:ext cx="5435600" cy="4467225"/>
          </a:xfrm>
          <a:prstGeom prst="rect">
            <a:avLst/>
          </a:prstGeom>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9428163"/>
            <a:ext cx="2944813" cy="4968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anose="020B0600070205080204" pitchFamily="34" charset="-128"/>
                <a:cs typeface="+mn-cs"/>
              </a:defRPr>
            </a:lvl1pPr>
          </a:lstStyle>
          <a:p>
            <a:pPr>
              <a:defRPr/>
            </a:pPr>
            <a:endParaRPr lang="fr-FR"/>
          </a:p>
        </p:txBody>
      </p:sp>
      <p:sp>
        <p:nvSpPr>
          <p:cNvPr id="7" name="Espace réservé du numéro de diapositive 6"/>
          <p:cNvSpPr>
            <a:spLocks noGrp="1"/>
          </p:cNvSpPr>
          <p:nvPr>
            <p:ph type="sldNum" sz="quarter" idx="5"/>
          </p:nvPr>
        </p:nvSpPr>
        <p:spPr>
          <a:xfrm>
            <a:off x="3851275" y="9428163"/>
            <a:ext cx="2944813"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defRPr>
            </a:lvl1pPr>
          </a:lstStyle>
          <a:p>
            <a:pPr>
              <a:defRPr/>
            </a:pPr>
            <a:fld id="{782D6841-3136-674E-B1E2-022F8269EDC0}" type="slidenum">
              <a:rPr lang="fr-FR"/>
              <a:pPr>
                <a:defRPr/>
              </a:pPr>
              <a:t>‹N°›</a:t>
            </a:fld>
            <a:endParaRPr lang="fr-FR"/>
          </a:p>
        </p:txBody>
      </p:sp>
    </p:spTree>
    <p:extLst>
      <p:ext uri="{BB962C8B-B14F-4D97-AF65-F5344CB8AC3E}">
        <p14:creationId xmlns:p14="http://schemas.microsoft.com/office/powerpoint/2010/main" val="363819992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36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endParaRPr lang="fr-FR" altLang="fr-FR">
              <a:ea typeface="ＭＳ Ｐゴシック" charset="-128"/>
            </a:endParaRPr>
          </a:p>
          <a:p>
            <a:pPr eaLnBrk="1" hangingPunct="1">
              <a:lnSpc>
                <a:spcPct val="90000"/>
              </a:lnSpc>
              <a:spcBef>
                <a:spcPct val="0"/>
              </a:spcBef>
            </a:pPr>
            <a:endParaRPr lang="fr-FR" altLang="fr-FR">
              <a:ea typeface="ＭＳ Ｐゴシック" charset="-128"/>
            </a:endParaRPr>
          </a:p>
        </p:txBody>
      </p:sp>
      <p:sp>
        <p:nvSpPr>
          <p:cNvPr id="15363"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00154C47-9A1C-E642-8FAD-4C3461BC8D0D}" type="slidenum">
              <a:rPr lang="fr-FR" altLang="fr-FR"/>
              <a:pPr>
                <a:spcBef>
                  <a:spcPct val="0"/>
                </a:spcBef>
              </a:pPr>
              <a:t>1</a:t>
            </a:fld>
            <a:endParaRPr lang="fr-FR" altLang="fr-FR"/>
          </a:p>
        </p:txBody>
      </p:sp>
    </p:spTree>
    <p:extLst>
      <p:ext uri="{BB962C8B-B14F-4D97-AF65-F5344CB8AC3E}">
        <p14:creationId xmlns:p14="http://schemas.microsoft.com/office/powerpoint/2010/main" val="1126870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0" dirty="0"/>
              <a:t>Le </a:t>
            </a:r>
            <a:r>
              <a:rPr lang="fr-FR" b="1" dirty="0"/>
              <a:t>contenu</a:t>
            </a:r>
            <a:r>
              <a:rPr lang="fr-FR" b="0" dirty="0"/>
              <a:t>:</a:t>
            </a:r>
          </a:p>
          <a:p>
            <a:r>
              <a:rPr lang="fr-FR" b="0" dirty="0"/>
              <a:t>C’est ce que l’on a à dire,</a:t>
            </a:r>
            <a:r>
              <a:rPr lang="fr-FR" b="0" baseline="0" dirty="0"/>
              <a:t> le sens du message que l’on veut faire passer</a:t>
            </a:r>
            <a:endParaRPr lang="fr-FR" b="0" dirty="0"/>
          </a:p>
          <a:p>
            <a:endParaRPr lang="fr-FR" b="0" dirty="0"/>
          </a:p>
          <a:p>
            <a:r>
              <a:rPr lang="fr-FR" b="0" dirty="0"/>
              <a:t>La </a:t>
            </a:r>
            <a:r>
              <a:rPr lang="fr-FR" b="1" dirty="0"/>
              <a:t>relation</a:t>
            </a:r>
          </a:p>
          <a:p>
            <a:r>
              <a:rPr lang="fr-FR" b="0" dirty="0"/>
              <a:t>C’est la manière de faire passer son message, la qualité et le vécu des échanges avec un</a:t>
            </a:r>
            <a:r>
              <a:rPr lang="fr-FR" b="0" baseline="0" dirty="0"/>
              <a:t> impact fort sur la perception des acteurs sur les acteurs.</a:t>
            </a:r>
          </a:p>
          <a:p>
            <a:r>
              <a:rPr lang="fr-FR" b="0" baseline="0" dirty="0"/>
              <a:t>La qualité relationnelle est liée aux attitudes, au mode d’expression et aux comportements des interlocuteurs. Il revient en premier chef de garder la maîtrise de la relation. Cela conditionne la qualité de la relation et </a:t>
            </a:r>
            <a:r>
              <a:rPr lang="fr-FR" b="0" baseline="0" dirty="0" err="1"/>
              <a:t>insi</a:t>
            </a:r>
            <a:r>
              <a:rPr lang="fr-FR" b="0" baseline="0" dirty="0"/>
              <a:t> la capacité d’écoute</a:t>
            </a:r>
            <a:endParaRPr lang="fr-FR" b="0" dirty="0"/>
          </a:p>
          <a:p>
            <a:endParaRPr lang="fr-FR" b="0" dirty="0"/>
          </a:p>
          <a:p>
            <a:r>
              <a:rPr lang="fr-FR" b="1" dirty="0"/>
              <a:t>Redondance</a:t>
            </a:r>
            <a:r>
              <a:rPr lang="fr-FR" b="0" baseline="0" dirty="0"/>
              <a:t> : existe dans tous les systèmes communicationnels. Au fil du temps, certains comportements vont générer certains comportements et ainsi de suite. Certains seront favorisés, privilégiés car les interlocuteurs y seront sensibles; d’autre systématiquement rejetés. Les comportements privilégiés auront tendance à être répétés, voire recherchés. Cette répétition devient structurante pour la relation, faisant ainsi émerger le cadre relationnel</a:t>
            </a:r>
            <a:endParaRPr lang="fr-FR" b="1" dirty="0"/>
          </a:p>
        </p:txBody>
      </p:sp>
      <p:sp>
        <p:nvSpPr>
          <p:cNvPr id="4" name="Espace réservé du numéro de diapositive 3"/>
          <p:cNvSpPr>
            <a:spLocks noGrp="1"/>
          </p:cNvSpPr>
          <p:nvPr>
            <p:ph type="sldNum" sz="quarter" idx="10"/>
          </p:nvPr>
        </p:nvSpPr>
        <p:spPr/>
        <p:txBody>
          <a:bodyPr/>
          <a:lstStyle/>
          <a:p>
            <a:fld id="{CB547A61-8A51-C348-8411-7F0BB6BCFC32}" type="slidenum">
              <a:rPr lang="fr-FR" smtClean="0"/>
              <a:pPr/>
              <a:t>10</a:t>
            </a:fld>
            <a:endParaRPr lang="fr-FR" dirty="0"/>
          </a:p>
        </p:txBody>
      </p:sp>
    </p:spTree>
    <p:extLst>
      <p:ext uri="{BB962C8B-B14F-4D97-AF65-F5344CB8AC3E}">
        <p14:creationId xmlns:p14="http://schemas.microsoft.com/office/powerpoint/2010/main" val="847067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969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r-FR" altLang="fr-FR" b="1" dirty="0">
                <a:ea typeface="ＭＳ Ｐゴシック" charset="-128"/>
              </a:rPr>
              <a:t>Explication </a:t>
            </a:r>
          </a:p>
          <a:p>
            <a:pPr eaLnBrk="1" hangingPunct="1">
              <a:spcBef>
                <a:spcPct val="0"/>
              </a:spcBef>
            </a:pPr>
            <a:r>
              <a:rPr lang="fr-FR" altLang="fr-FR" b="1" dirty="0">
                <a:ea typeface="ＭＳ Ｐゴシック" charset="-128"/>
              </a:rPr>
              <a:t>1-</a:t>
            </a:r>
            <a:r>
              <a:rPr lang="fr-FR" altLang="fr-FR" dirty="0">
                <a:ea typeface="ＭＳ Ｐゴシック" charset="-128"/>
              </a:rPr>
              <a:t>consiste à relier une information à un ensemble de connaissances (ce que l</a:t>
            </a:r>
            <a:r>
              <a:rPr lang="ja-JP" altLang="fr-FR" dirty="0">
                <a:ea typeface="ＭＳ Ｐゴシック" charset="-128"/>
              </a:rPr>
              <a:t>’</a:t>
            </a:r>
            <a:r>
              <a:rPr lang="fr-FR" altLang="ja-JP" dirty="0">
                <a:ea typeface="ＭＳ Ｐゴシック" charset="-128"/>
              </a:rPr>
              <a:t>on appelle un système cognitif) ou système de représentations (le sien ou celui de son interlocuteur. L</a:t>
            </a:r>
            <a:r>
              <a:rPr lang="ja-JP" altLang="fr-FR" dirty="0">
                <a:ea typeface="ＭＳ Ｐゴシック" charset="-128"/>
              </a:rPr>
              <a:t>’</a:t>
            </a:r>
            <a:r>
              <a:rPr lang="fr-FR" altLang="ja-JP" dirty="0">
                <a:ea typeface="ＭＳ Ｐゴシック" charset="-128"/>
              </a:rPr>
              <a:t>explication recherche à objectiver (rendre objectif) l</a:t>
            </a:r>
            <a:r>
              <a:rPr lang="ja-JP" altLang="fr-FR" dirty="0">
                <a:ea typeface="ＭＳ Ｐゴシック" charset="-128"/>
              </a:rPr>
              <a:t>’</a:t>
            </a:r>
            <a:r>
              <a:rPr lang="fr-FR" altLang="ja-JP" dirty="0">
                <a:ea typeface="ＭＳ Ｐゴシック" charset="-128"/>
              </a:rPr>
              <a:t>information (mais elle reste dépendante de la subjectivité de l</a:t>
            </a:r>
            <a:r>
              <a:rPr lang="ja-JP" altLang="fr-FR" dirty="0">
                <a:ea typeface="ＭＳ Ｐゴシック" charset="-128"/>
              </a:rPr>
              <a:t>’</a:t>
            </a:r>
            <a:r>
              <a:rPr lang="fr-FR" altLang="ja-JP" dirty="0">
                <a:ea typeface="ＭＳ Ｐゴシック" charset="-128"/>
              </a:rPr>
              <a:t>émetteur), à sa perception de la réalité et à son projet, donc très discutable.</a:t>
            </a:r>
          </a:p>
          <a:p>
            <a:pPr eaLnBrk="1" hangingPunct="1">
              <a:spcBef>
                <a:spcPct val="0"/>
              </a:spcBef>
            </a:pPr>
            <a:r>
              <a:rPr lang="fr-FR" altLang="fr-FR" b="1" dirty="0">
                <a:ea typeface="ＭＳ Ｐゴシック" charset="-128"/>
              </a:rPr>
              <a:t>2</a:t>
            </a:r>
            <a:r>
              <a:rPr lang="fr-FR" altLang="fr-FR" dirty="0">
                <a:ea typeface="ＭＳ Ｐゴシック" charset="-128"/>
              </a:rPr>
              <a:t>- Consiste aussi à contextualiser l</a:t>
            </a:r>
            <a:r>
              <a:rPr lang="ja-JP" altLang="fr-FR" dirty="0">
                <a:ea typeface="ＭＳ Ｐゴシック" charset="-128"/>
              </a:rPr>
              <a:t>’</a:t>
            </a:r>
            <a:r>
              <a:rPr lang="fr-FR" altLang="ja-JP" dirty="0">
                <a:ea typeface="ＭＳ Ｐゴシック" charset="-128"/>
              </a:rPr>
              <a:t>information par rapport à des causalités, des finalités à un contexte</a:t>
            </a:r>
          </a:p>
          <a:p>
            <a:pPr eaLnBrk="1" hangingPunct="1">
              <a:spcBef>
                <a:spcPct val="0"/>
              </a:spcBef>
            </a:pPr>
            <a:endParaRPr lang="fr-FR" altLang="fr-FR" dirty="0">
              <a:ea typeface="ＭＳ Ｐゴシック" charset="-128"/>
            </a:endParaRPr>
          </a:p>
          <a:p>
            <a:pPr eaLnBrk="1" hangingPunct="1">
              <a:spcBef>
                <a:spcPct val="0"/>
              </a:spcBef>
            </a:pPr>
            <a:r>
              <a:rPr lang="fr-FR" altLang="fr-FR" b="1" dirty="0">
                <a:ea typeface="ＭＳ Ｐゴシック" charset="-128"/>
              </a:rPr>
              <a:t>Compréhension </a:t>
            </a:r>
          </a:p>
          <a:p>
            <a:pPr eaLnBrk="1" hangingPunct="1">
              <a:spcBef>
                <a:spcPct val="0"/>
              </a:spcBef>
            </a:pPr>
            <a:r>
              <a:rPr lang="fr-FR" altLang="fr-FR" dirty="0">
                <a:ea typeface="ＭＳ Ｐゴシック" charset="-128"/>
              </a:rPr>
              <a:t>C</a:t>
            </a:r>
            <a:r>
              <a:rPr lang="ja-JP" altLang="fr-FR" dirty="0">
                <a:ea typeface="ＭＳ Ｐゴシック" charset="-128"/>
              </a:rPr>
              <a:t>’</a:t>
            </a:r>
            <a:r>
              <a:rPr lang="fr-FR" altLang="ja-JP" dirty="0">
                <a:ea typeface="ＭＳ Ｐゴシック" charset="-128"/>
              </a:rPr>
              <a:t>est un processus subjectif  qui fait appel à l</a:t>
            </a:r>
            <a:r>
              <a:rPr lang="ja-JP" altLang="fr-FR" dirty="0">
                <a:ea typeface="ＭＳ Ｐゴシック" charset="-128"/>
              </a:rPr>
              <a:t>’</a:t>
            </a:r>
            <a:r>
              <a:rPr lang="fr-FR" altLang="ja-JP" dirty="0">
                <a:ea typeface="ＭＳ Ｐゴシック" charset="-128"/>
              </a:rPr>
              <a:t>attitude, et la volonté du récepteur. Elle demande des efforts. Elle consiste à recevoir une information et tenter d</a:t>
            </a:r>
            <a:r>
              <a:rPr lang="ja-JP" altLang="fr-FR" dirty="0">
                <a:ea typeface="ＭＳ Ｐゴシック" charset="-128"/>
              </a:rPr>
              <a:t>’</a:t>
            </a:r>
            <a:r>
              <a:rPr lang="fr-FR" altLang="ja-JP" dirty="0">
                <a:ea typeface="ＭＳ Ｐゴシック" charset="-128"/>
              </a:rPr>
              <a:t>intégrer le contexte socio-affectif de l</a:t>
            </a:r>
            <a:r>
              <a:rPr lang="ja-JP" altLang="fr-FR" dirty="0">
                <a:ea typeface="ＭＳ Ｐゴシック" charset="-128"/>
              </a:rPr>
              <a:t>’</a:t>
            </a:r>
            <a:r>
              <a:rPr lang="fr-FR" altLang="ja-JP" dirty="0">
                <a:ea typeface="ＭＳ Ｐゴシック" charset="-128"/>
              </a:rPr>
              <a:t>autre (capter à travers ce </a:t>
            </a:r>
            <a:r>
              <a:rPr lang="fr-FR" altLang="ja-JP" dirty="0" err="1">
                <a:ea typeface="ＭＳ Ｐゴシック" charset="-128"/>
              </a:rPr>
              <a:t>qu</a:t>
            </a:r>
            <a:r>
              <a:rPr lang="ja-JP" altLang="fr-FR" dirty="0">
                <a:ea typeface="ＭＳ Ｐゴシック" charset="-128"/>
              </a:rPr>
              <a:t>’</a:t>
            </a:r>
            <a:r>
              <a:rPr lang="fr-FR" altLang="ja-JP" dirty="0">
                <a:ea typeface="ＭＳ Ｐゴシック" charset="-128"/>
              </a:rPr>
              <a:t>il dit, ce </a:t>
            </a:r>
            <a:r>
              <a:rPr lang="fr-FR" altLang="ja-JP" dirty="0" err="1">
                <a:ea typeface="ＭＳ Ｐゴシック" charset="-128"/>
              </a:rPr>
              <a:t>qu</a:t>
            </a:r>
            <a:r>
              <a:rPr lang="ja-JP" altLang="fr-FR" dirty="0">
                <a:ea typeface="ＭＳ Ｐゴシック" charset="-128"/>
              </a:rPr>
              <a:t>’</a:t>
            </a:r>
            <a:r>
              <a:rPr lang="fr-FR" altLang="ja-JP" dirty="0">
                <a:ea typeface="ＭＳ Ｐゴシック" charset="-128"/>
              </a:rPr>
              <a:t>il est). La compréhension est un moyen de produire de la connaissance</a:t>
            </a:r>
          </a:p>
          <a:p>
            <a:pPr eaLnBrk="1" hangingPunct="1">
              <a:spcBef>
                <a:spcPct val="0"/>
              </a:spcBef>
            </a:pPr>
            <a:endParaRPr lang="fr-FR" altLang="fr-FR" dirty="0">
              <a:ea typeface="ＭＳ Ｐゴシック" charset="-128"/>
            </a:endParaRPr>
          </a:p>
          <a:p>
            <a:pPr eaLnBrk="1" hangingPunct="1">
              <a:spcBef>
                <a:spcPct val="0"/>
              </a:spcBef>
            </a:pPr>
            <a:endParaRPr lang="fr-FR" altLang="fr-FR" dirty="0">
              <a:ea typeface="ＭＳ Ｐゴシック" charset="-128"/>
            </a:endParaRPr>
          </a:p>
          <a:p>
            <a:pPr eaLnBrk="1" hangingPunct="1">
              <a:spcBef>
                <a:spcPct val="0"/>
              </a:spcBef>
            </a:pPr>
            <a:endParaRPr lang="fr-FR" altLang="fr-FR" dirty="0">
              <a:ea typeface="ＭＳ Ｐゴシック" charset="-128"/>
            </a:endParaRPr>
          </a:p>
          <a:p>
            <a:pPr eaLnBrk="1" hangingPunct="1">
              <a:spcBef>
                <a:spcPct val="0"/>
              </a:spcBef>
            </a:pPr>
            <a:endParaRPr lang="fr-FR" altLang="fr-FR" dirty="0">
              <a:ea typeface="ＭＳ Ｐゴシック" charset="-128"/>
            </a:endParaRPr>
          </a:p>
        </p:txBody>
      </p:sp>
      <p:sp>
        <p:nvSpPr>
          <p:cNvPr id="2969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E6B8465A-D45F-2E41-A33C-E86EDA032B04}" type="slidenum">
              <a:rPr lang="fr-FR" altLang="fr-FR"/>
              <a:pPr>
                <a:spcBef>
                  <a:spcPct val="0"/>
                </a:spcBef>
              </a:pPr>
              <a:t>11</a:t>
            </a:fld>
            <a:endParaRPr lang="fr-FR" altLang="fr-FR"/>
          </a:p>
        </p:txBody>
      </p:sp>
    </p:spTree>
    <p:extLst>
      <p:ext uri="{BB962C8B-B14F-4D97-AF65-F5344CB8AC3E}">
        <p14:creationId xmlns:p14="http://schemas.microsoft.com/office/powerpoint/2010/main" val="467501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spcBef>
                <a:spcPct val="0"/>
              </a:spcBef>
            </a:pPr>
            <a:endParaRPr lang="fr-FR" altLang="fr-FR">
              <a:ea typeface="ＭＳ Ｐゴシック" charset="-128"/>
            </a:endParaRPr>
          </a:p>
        </p:txBody>
      </p:sp>
      <p:sp>
        <p:nvSpPr>
          <p:cNvPr id="31747"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8228A324-B310-E849-91F9-FB328E82822A}" type="slidenum">
              <a:rPr lang="fr-FR" altLang="fr-FR"/>
              <a:pPr>
                <a:spcBef>
                  <a:spcPct val="0"/>
                </a:spcBef>
              </a:pPr>
              <a:t>12</a:t>
            </a:fld>
            <a:endParaRPr lang="fr-FR" altLang="fr-FR"/>
          </a:p>
        </p:txBody>
      </p:sp>
    </p:spTree>
    <p:extLst>
      <p:ext uri="{BB962C8B-B14F-4D97-AF65-F5344CB8AC3E}">
        <p14:creationId xmlns:p14="http://schemas.microsoft.com/office/powerpoint/2010/main" val="11229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Espace réservé des commentaires 2"/>
          <p:cNvSpPr>
            <a:spLocks noGrp="1"/>
          </p:cNvSpPr>
          <p:nvPr>
            <p:ph type="body" idx="1"/>
          </p:nvPr>
        </p:nvSpPr>
        <p:spPr/>
        <p:txBody>
          <a:bodyPr rtlCol="0"/>
          <a:lstStyle/>
          <a:p>
            <a:pPr eaLnBrk="1" fontAlgn="auto" hangingPunct="1">
              <a:spcBef>
                <a:spcPts val="0"/>
              </a:spcBef>
              <a:spcAft>
                <a:spcPts val="0"/>
              </a:spcAft>
              <a:defRPr/>
            </a:pPr>
            <a:endParaRPr lang="fr-FR" dirty="0">
              <a:ea typeface="+mn-ea"/>
              <a:cs typeface="+mn-cs"/>
            </a:endParaRPr>
          </a:p>
        </p:txBody>
      </p:sp>
      <p:sp>
        <p:nvSpPr>
          <p:cNvPr id="3379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DEE4B96E-EFDF-4449-961B-A2EA10161DD1}" type="slidenum">
              <a:rPr lang="fr-FR" altLang="fr-FR"/>
              <a:pPr>
                <a:spcBef>
                  <a:spcPct val="0"/>
                </a:spcBef>
              </a:pPr>
              <a:t>13</a:t>
            </a:fld>
            <a:endParaRPr lang="fr-FR" altLang="fr-FR"/>
          </a:p>
        </p:txBody>
      </p:sp>
    </p:spTree>
    <p:extLst>
      <p:ext uri="{BB962C8B-B14F-4D97-AF65-F5344CB8AC3E}">
        <p14:creationId xmlns:p14="http://schemas.microsoft.com/office/powerpoint/2010/main" val="957767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2"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endParaRPr lang="fr-FR" altLang="fr-FR" dirty="0">
              <a:ea typeface="ＭＳ Ｐゴシック" charset="-128"/>
            </a:endParaRPr>
          </a:p>
        </p:txBody>
      </p:sp>
      <p:sp>
        <p:nvSpPr>
          <p:cNvPr id="35843"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548A3CD2-43CF-954B-84D3-CDE698CDF371}" type="slidenum">
              <a:rPr lang="fr-FR" altLang="fr-FR"/>
              <a:pPr>
                <a:spcBef>
                  <a:spcPct val="0"/>
                </a:spcBef>
              </a:pPr>
              <a:t>14</a:t>
            </a:fld>
            <a:endParaRPr lang="fr-FR" altLang="fr-FR"/>
          </a:p>
        </p:txBody>
      </p:sp>
    </p:spTree>
    <p:extLst>
      <p:ext uri="{BB962C8B-B14F-4D97-AF65-F5344CB8AC3E}">
        <p14:creationId xmlns:p14="http://schemas.microsoft.com/office/powerpoint/2010/main" val="1391346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82D6841-3136-674E-B1E2-022F8269EDC0}" type="slidenum">
              <a:rPr lang="fr-FR" smtClean="0"/>
              <a:pPr>
                <a:defRPr/>
              </a:pPr>
              <a:t>15</a:t>
            </a:fld>
            <a:endParaRPr lang="fr-FR"/>
          </a:p>
        </p:txBody>
      </p:sp>
    </p:spTree>
    <p:extLst>
      <p:ext uri="{BB962C8B-B14F-4D97-AF65-F5344CB8AC3E}">
        <p14:creationId xmlns:p14="http://schemas.microsoft.com/office/powerpoint/2010/main" val="251742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82D6841-3136-674E-B1E2-022F8269EDC0}" type="slidenum">
              <a:rPr lang="fr-FR" smtClean="0"/>
              <a:pPr>
                <a:defRPr/>
              </a:pPr>
              <a:t>16</a:t>
            </a:fld>
            <a:endParaRPr lang="fr-FR"/>
          </a:p>
        </p:txBody>
      </p:sp>
    </p:spTree>
    <p:extLst>
      <p:ext uri="{BB962C8B-B14F-4D97-AF65-F5344CB8AC3E}">
        <p14:creationId xmlns:p14="http://schemas.microsoft.com/office/powerpoint/2010/main" val="14609131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782D6841-3136-674E-B1E2-022F8269EDC0}" type="slidenum">
              <a:rPr lang="fr-FR" smtClean="0"/>
              <a:pPr>
                <a:defRPr/>
              </a:pPr>
              <a:t>17</a:t>
            </a:fld>
            <a:endParaRPr lang="fr-FR"/>
          </a:p>
        </p:txBody>
      </p:sp>
    </p:spTree>
    <p:extLst>
      <p:ext uri="{BB962C8B-B14F-4D97-AF65-F5344CB8AC3E}">
        <p14:creationId xmlns:p14="http://schemas.microsoft.com/office/powerpoint/2010/main" val="471751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a:t>Langage et paralangage en situation de communication en face à face </a:t>
            </a:r>
          </a:p>
          <a:p>
            <a:r>
              <a:rPr lang="fr-FR" dirty="0"/>
              <a:t>Lors d’une prise de parole en face à face, des éléments verbaux et non verbaux interviennent au-delà du simple contenu de l’échange.</a:t>
            </a:r>
          </a:p>
          <a:p>
            <a:r>
              <a:rPr lang="fr-FR" dirty="0"/>
              <a:t> </a:t>
            </a:r>
          </a:p>
          <a:p>
            <a:r>
              <a:rPr lang="fr-FR" dirty="0"/>
              <a:t>Ils ont une influence sur la façon dont le message va être perçu et sur la manière dont l’interaction va se dérouler. </a:t>
            </a:r>
          </a:p>
          <a:p>
            <a:endParaRPr lang="fr-FR" dirty="0"/>
          </a:p>
          <a:p>
            <a:r>
              <a:rPr lang="fr-FR" dirty="0"/>
              <a:t>Tout ce qui est lié au comportement participe à la relation de communication car il peut être interprété par l’ interlocuteur (langage…)</a:t>
            </a:r>
          </a:p>
          <a:p>
            <a:endParaRPr lang="fr-FR" dirty="0"/>
          </a:p>
          <a:p>
            <a:r>
              <a:rPr lang="fr-FR" dirty="0"/>
              <a:t>L’ensemble des messages émis ou reçus sans passer par la parole mais au moyen des expressions du visage, des postures, des gestes, de bruits divers. </a:t>
            </a:r>
          </a:p>
          <a:p>
            <a:r>
              <a:rPr lang="fr-FR" dirty="0"/>
              <a:t>Les choix vestimentaires, la coiffure, la position du corps, le maquillage, les mimiques sont aussi des éléments de communication non verbale. </a:t>
            </a:r>
          </a:p>
        </p:txBody>
      </p:sp>
      <p:sp>
        <p:nvSpPr>
          <p:cNvPr id="4" name="Espace réservé du numéro de diapositive 3"/>
          <p:cNvSpPr>
            <a:spLocks noGrp="1"/>
          </p:cNvSpPr>
          <p:nvPr>
            <p:ph type="sldNum" sz="quarter" idx="10"/>
          </p:nvPr>
        </p:nvSpPr>
        <p:spPr/>
        <p:txBody>
          <a:bodyPr/>
          <a:lstStyle/>
          <a:p>
            <a:fld id="{CB547A61-8A51-C348-8411-7F0BB6BCFC32}" type="slidenum">
              <a:rPr lang="fr-FR" smtClean="0"/>
              <a:pPr/>
              <a:t>2</a:t>
            </a:fld>
            <a:endParaRPr lang="fr-FR"/>
          </a:p>
        </p:txBody>
      </p:sp>
    </p:spTree>
    <p:extLst>
      <p:ext uri="{BB962C8B-B14F-4D97-AF65-F5344CB8AC3E}">
        <p14:creationId xmlns:p14="http://schemas.microsoft.com/office/powerpoint/2010/main" val="1498628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B547A61-8A51-C348-8411-7F0BB6BCFC32}" type="slidenum">
              <a:rPr lang="fr-FR" smtClean="0"/>
              <a:pPr/>
              <a:t>3</a:t>
            </a:fld>
            <a:endParaRPr lang="fr-FR"/>
          </a:p>
        </p:txBody>
      </p:sp>
    </p:spTree>
    <p:extLst>
      <p:ext uri="{BB962C8B-B14F-4D97-AF65-F5344CB8AC3E}">
        <p14:creationId xmlns:p14="http://schemas.microsoft.com/office/powerpoint/2010/main" val="916197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7410"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pPr>
            <a:r>
              <a:rPr lang="fr-FR" altLang="fr-FR" dirty="0">
                <a:ea typeface="ＭＳ Ｐゴシック" charset="-128"/>
              </a:rPr>
              <a:t>P2: L</a:t>
            </a:r>
            <a:r>
              <a:rPr lang="ja-JP" altLang="fr-FR" dirty="0">
                <a:ea typeface="ＭＳ Ｐゴシック" charset="-128"/>
              </a:rPr>
              <a:t>’</a:t>
            </a:r>
            <a:r>
              <a:rPr lang="fr-FR" altLang="ja-JP" dirty="0">
                <a:ea typeface="ＭＳ Ｐゴシック" charset="-128"/>
              </a:rPr>
              <a:t>information est l</a:t>
            </a:r>
            <a:r>
              <a:rPr lang="ja-JP" altLang="fr-FR" dirty="0">
                <a:ea typeface="ＭＳ Ｐゴシック" charset="-128"/>
              </a:rPr>
              <a:t>’</a:t>
            </a:r>
            <a:r>
              <a:rPr lang="fr-FR" altLang="ja-JP" dirty="0">
                <a:ea typeface="ＭＳ Ｐゴシック" charset="-128"/>
              </a:rPr>
              <a:t>unité de base qui ne se charge de sens que par rapport à la connaissance qui l</a:t>
            </a:r>
            <a:r>
              <a:rPr lang="ja-JP" altLang="fr-FR" dirty="0">
                <a:ea typeface="ＭＳ Ｐゴシック" charset="-128"/>
              </a:rPr>
              <a:t>’</a:t>
            </a:r>
            <a:r>
              <a:rPr lang="fr-FR" altLang="ja-JP" dirty="0">
                <a:ea typeface="ＭＳ Ｐゴシック" charset="-128"/>
              </a:rPr>
              <a:t>organise</a:t>
            </a:r>
          </a:p>
          <a:p>
            <a:pPr eaLnBrk="1" hangingPunct="1">
              <a:lnSpc>
                <a:spcPct val="90000"/>
              </a:lnSpc>
              <a:spcBef>
                <a:spcPct val="0"/>
              </a:spcBef>
            </a:pPr>
            <a:r>
              <a:rPr lang="fr-FR" altLang="fr-FR" dirty="0">
                <a:ea typeface="ＭＳ Ｐゴシック" charset="-128"/>
              </a:rPr>
              <a:t>	L</a:t>
            </a:r>
            <a:r>
              <a:rPr lang="ja-JP" altLang="fr-FR" dirty="0">
                <a:ea typeface="ＭＳ Ｐゴシック" charset="-128"/>
              </a:rPr>
              <a:t>’</a:t>
            </a:r>
            <a:r>
              <a:rPr lang="fr-FR" altLang="ja-JP" dirty="0">
                <a:ea typeface="ＭＳ Ｐゴシック" charset="-128"/>
              </a:rPr>
              <a:t>abondance d</a:t>
            </a:r>
            <a:r>
              <a:rPr lang="ja-JP" altLang="fr-FR" dirty="0">
                <a:ea typeface="ＭＳ Ｐゴシック" charset="-128"/>
              </a:rPr>
              <a:t>’</a:t>
            </a:r>
            <a:r>
              <a:rPr lang="fr-FR" altLang="ja-JP" dirty="0">
                <a:ea typeface="ＭＳ Ｐゴシック" charset="-128"/>
              </a:rPr>
              <a:t>informations implique une impossibilité de l</a:t>
            </a:r>
            <a:r>
              <a:rPr lang="ja-JP" altLang="fr-FR" dirty="0">
                <a:ea typeface="ＭＳ Ｐゴシック" charset="-128"/>
              </a:rPr>
              <a:t>’</a:t>
            </a:r>
            <a:r>
              <a:rPr lang="fr-FR" altLang="ja-JP" dirty="0">
                <a:ea typeface="ＭＳ Ｐゴシック" charset="-128"/>
              </a:rPr>
              <a:t>organiser et donc n</a:t>
            </a:r>
            <a:r>
              <a:rPr lang="ja-JP" altLang="fr-FR" dirty="0">
                <a:ea typeface="ＭＳ Ｐゴシック" charset="-128"/>
              </a:rPr>
              <a:t>’</a:t>
            </a:r>
            <a:r>
              <a:rPr lang="fr-FR" altLang="ja-JP" dirty="0">
                <a:ea typeface="ＭＳ Ｐゴシック" charset="-128"/>
              </a:rPr>
              <a:t>est plus efficace</a:t>
            </a:r>
          </a:p>
          <a:p>
            <a:pPr eaLnBrk="1" hangingPunct="1">
              <a:lnSpc>
                <a:spcPct val="90000"/>
              </a:lnSpc>
              <a:spcBef>
                <a:spcPct val="0"/>
              </a:spcBef>
            </a:pPr>
            <a:endParaRPr lang="fr-FR" altLang="ja-JP" dirty="0">
              <a:ea typeface="ＭＳ Ｐゴシック" charset="-128"/>
            </a:endParaRPr>
          </a:p>
          <a:p>
            <a:pPr eaLnBrk="1" hangingPunct="1">
              <a:lnSpc>
                <a:spcPct val="90000"/>
              </a:lnSpc>
              <a:spcBef>
                <a:spcPct val="0"/>
              </a:spcBef>
            </a:pPr>
            <a:r>
              <a:rPr lang="fr-FR" altLang="fr-FR" dirty="0">
                <a:ea typeface="ＭＳ Ｐゴシック" charset="-128"/>
              </a:rPr>
              <a:t>P3:</a:t>
            </a:r>
          </a:p>
          <a:p>
            <a:pPr eaLnBrk="1" hangingPunct="1">
              <a:lnSpc>
                <a:spcPct val="90000"/>
              </a:lnSpc>
              <a:spcBef>
                <a:spcPct val="0"/>
              </a:spcBef>
            </a:pPr>
            <a:r>
              <a:rPr lang="fr-FR" altLang="fr-FR" b="1" dirty="0">
                <a:solidFill>
                  <a:srgbClr val="FF0000"/>
                </a:solidFill>
                <a:ea typeface="ＭＳ Ｐゴシック" charset="-128"/>
              </a:rPr>
              <a:t>La</a:t>
            </a:r>
            <a:r>
              <a:rPr lang="fr-FR" altLang="fr-FR" b="1" baseline="0" dirty="0">
                <a:solidFill>
                  <a:srgbClr val="FF0000"/>
                </a:solidFill>
                <a:ea typeface="ＭＳ Ｐゴシック" charset="-128"/>
              </a:rPr>
              <a:t> </a:t>
            </a:r>
            <a:r>
              <a:rPr lang="fr-FR" altLang="fr-FR" b="1" dirty="0">
                <a:solidFill>
                  <a:srgbClr val="FF0000"/>
                </a:solidFill>
                <a:ea typeface="ＭＳ Ｐゴシック" charset="-128"/>
              </a:rPr>
              <a:t>communication instrumentale</a:t>
            </a:r>
            <a:r>
              <a:rPr lang="fr-FR" altLang="fr-FR" dirty="0">
                <a:ea typeface="ＭＳ Ｐゴシック" charset="-128"/>
              </a:rPr>
              <a:t>; c</a:t>
            </a:r>
            <a:r>
              <a:rPr lang="ja-JP" altLang="fr-FR" dirty="0">
                <a:ea typeface="ＭＳ Ｐゴシック" charset="-128"/>
              </a:rPr>
              <a:t>’</a:t>
            </a:r>
            <a:r>
              <a:rPr lang="fr-FR" altLang="ja-JP" dirty="0">
                <a:ea typeface="ＭＳ Ｐゴシック" charset="-128"/>
              </a:rPr>
              <a:t>est un instrument pour produire des effets sur les autres conformément à un </a:t>
            </a:r>
            <a:r>
              <a:rPr lang="fr-FR" altLang="ja-JP" b="1" dirty="0">
                <a:ea typeface="ＭＳ Ｐゴシック" charset="-128"/>
              </a:rPr>
              <a:t>objectif. </a:t>
            </a:r>
          </a:p>
          <a:p>
            <a:pPr eaLnBrk="1" hangingPunct="1">
              <a:lnSpc>
                <a:spcPct val="90000"/>
              </a:lnSpc>
              <a:spcBef>
                <a:spcPct val="0"/>
              </a:spcBef>
            </a:pPr>
            <a:endParaRPr lang="fr-FR" altLang="fr-FR" b="1" dirty="0">
              <a:ea typeface="ＭＳ Ｐゴシック" charset="-128"/>
            </a:endParaRPr>
          </a:p>
          <a:p>
            <a:pPr eaLnBrk="1" hangingPunct="1">
              <a:lnSpc>
                <a:spcPct val="90000"/>
              </a:lnSpc>
              <a:spcBef>
                <a:spcPct val="0"/>
              </a:spcBef>
            </a:pPr>
            <a:r>
              <a:rPr lang="fr-FR" altLang="fr-FR" b="1" dirty="0">
                <a:ea typeface="ＭＳ Ｐゴシック" charset="-128"/>
              </a:rPr>
              <a:t>La communication incidente </a:t>
            </a:r>
            <a:r>
              <a:rPr lang="fr-FR" altLang="fr-FR" dirty="0">
                <a:ea typeface="ＭＳ Ｐゴシック" charset="-128"/>
              </a:rPr>
              <a:t>définit le cas ou celui qui parle fournit de l</a:t>
            </a:r>
            <a:r>
              <a:rPr lang="ja-JP" altLang="fr-FR" dirty="0">
                <a:ea typeface="ＭＳ Ｐゴシック" charset="-128"/>
              </a:rPr>
              <a:t>’</a:t>
            </a:r>
            <a:r>
              <a:rPr lang="fr-FR" altLang="ja-JP" dirty="0">
                <a:ea typeface="ＭＳ Ｐゴシック" charset="-128"/>
              </a:rPr>
              <a:t>information à autrui sans avoir l</a:t>
            </a:r>
            <a:r>
              <a:rPr lang="ja-JP" altLang="fr-FR" dirty="0">
                <a:ea typeface="ＭＳ Ｐゴシック" charset="-128"/>
              </a:rPr>
              <a:t>’</a:t>
            </a:r>
            <a:r>
              <a:rPr lang="fr-FR" altLang="ja-JP" dirty="0">
                <a:ea typeface="ＭＳ Ｐゴシック" charset="-128"/>
              </a:rPr>
              <a:t>intention de le faire et sans s</a:t>
            </a:r>
            <a:r>
              <a:rPr lang="ja-JP" altLang="fr-FR" dirty="0">
                <a:ea typeface="ＭＳ Ｐゴシック" charset="-128"/>
              </a:rPr>
              <a:t>’</a:t>
            </a:r>
            <a:r>
              <a:rPr lang="fr-FR" altLang="ja-JP" dirty="0">
                <a:ea typeface="ＭＳ Ｐゴシック" charset="-128"/>
              </a:rPr>
              <a:t>en rendre compte.</a:t>
            </a:r>
          </a:p>
          <a:p>
            <a:pPr eaLnBrk="1" hangingPunct="1">
              <a:lnSpc>
                <a:spcPct val="90000"/>
              </a:lnSpc>
              <a:spcBef>
                <a:spcPct val="0"/>
              </a:spcBef>
            </a:pPr>
            <a:endParaRPr lang="fr-FR" altLang="fr-FR" b="1" dirty="0">
              <a:ea typeface="ＭＳ Ｐゴシック" charset="-128"/>
            </a:endParaRPr>
          </a:p>
          <a:p>
            <a:pPr eaLnBrk="1" hangingPunct="1">
              <a:lnSpc>
                <a:spcPct val="90000"/>
              </a:lnSpc>
              <a:spcBef>
                <a:spcPct val="0"/>
              </a:spcBef>
            </a:pPr>
            <a:r>
              <a:rPr lang="fr-FR" altLang="fr-FR" b="1" dirty="0">
                <a:ea typeface="ＭＳ Ｐゴシック" charset="-128"/>
              </a:rPr>
              <a:t>La communication consommatoire </a:t>
            </a:r>
            <a:r>
              <a:rPr lang="fr-FR" altLang="fr-FR" dirty="0">
                <a:ea typeface="ＭＳ Ｐゴシック" charset="-128"/>
              </a:rPr>
              <a:t>signifie que celui qui parle est le seul consommateur, le seul à subir les effets de ses paroles.</a:t>
            </a:r>
          </a:p>
          <a:p>
            <a:pPr eaLnBrk="1" hangingPunct="1">
              <a:lnSpc>
                <a:spcPct val="90000"/>
              </a:lnSpc>
              <a:spcBef>
                <a:spcPct val="0"/>
              </a:spcBef>
            </a:pPr>
            <a:endParaRPr lang="fr-FR" altLang="fr-FR" dirty="0">
              <a:ea typeface="ＭＳ Ｐゴシック" charset="-128"/>
            </a:endParaRPr>
          </a:p>
          <a:p>
            <a:pPr eaLnBrk="1" hangingPunct="1">
              <a:lnSpc>
                <a:spcPct val="90000"/>
              </a:lnSpc>
              <a:spcBef>
                <a:spcPct val="0"/>
              </a:spcBef>
            </a:pPr>
            <a:r>
              <a:rPr lang="fr-FR" altLang="fr-FR" dirty="0">
                <a:ea typeface="ＭＳ Ｐゴシック" charset="-128"/>
              </a:rPr>
              <a:t>Ces 3 types de communication sont étroitement </a:t>
            </a:r>
            <a:r>
              <a:rPr lang="fr-FR" altLang="fr-FR" dirty="0" err="1">
                <a:ea typeface="ＭＳ Ｐゴシック" charset="-128"/>
              </a:rPr>
              <a:t>mélées</a:t>
            </a:r>
            <a:r>
              <a:rPr lang="fr-FR" altLang="fr-FR" dirty="0">
                <a:ea typeface="ＭＳ Ｐゴシック" charset="-128"/>
              </a:rPr>
              <a:t> dans la vie quotidienne</a:t>
            </a:r>
            <a:endParaRPr lang="fr-FR" altLang="fr-FR" b="1" dirty="0">
              <a:ea typeface="ＭＳ Ｐゴシック" charset="-128"/>
            </a:endParaRPr>
          </a:p>
        </p:txBody>
      </p:sp>
      <p:sp>
        <p:nvSpPr>
          <p:cNvPr id="17411"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4A804E28-F504-1448-B7AE-C1C01A002DF8}" type="slidenum">
              <a:rPr lang="fr-FR" altLang="fr-FR"/>
              <a:pPr>
                <a:spcBef>
                  <a:spcPct val="0"/>
                </a:spcBef>
              </a:pPr>
              <a:t>4</a:t>
            </a:fld>
            <a:endParaRPr lang="fr-FR" altLang="fr-FR"/>
          </a:p>
        </p:txBody>
      </p:sp>
    </p:spTree>
    <p:extLst>
      <p:ext uri="{BB962C8B-B14F-4D97-AF65-F5344CB8AC3E}">
        <p14:creationId xmlns:p14="http://schemas.microsoft.com/office/powerpoint/2010/main" val="1596981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fr-FR" altLang="fr-FR">
                <a:ea typeface="ＭＳ Ｐゴシック" charset="-128"/>
              </a:rPr>
              <a:t>On peut représenter la communication inter individuelle par le schéma simplifié suivant:</a:t>
            </a:r>
          </a:p>
          <a:p>
            <a:pPr eaLnBrk="1" hangingPunct="1">
              <a:spcBef>
                <a:spcPct val="0"/>
              </a:spcBef>
            </a:pPr>
            <a:endParaRPr lang="fr-FR" altLang="fr-FR">
              <a:ea typeface="ＭＳ Ｐゴシック" charset="-128"/>
            </a:endParaRPr>
          </a:p>
          <a:p>
            <a:pPr eaLnBrk="1" hangingPunct="1">
              <a:spcBef>
                <a:spcPct val="0"/>
              </a:spcBef>
            </a:pPr>
            <a:r>
              <a:rPr lang="fr-FR" altLang="fr-FR">
                <a:ea typeface="ＭＳ Ｐゴシック" charset="-128"/>
              </a:rPr>
              <a:t>Après schéma,</a:t>
            </a:r>
          </a:p>
          <a:p>
            <a:pPr eaLnBrk="1" hangingPunct="1">
              <a:spcBef>
                <a:spcPct val="0"/>
              </a:spcBef>
            </a:pPr>
            <a:endParaRPr lang="fr-FR" altLang="fr-FR">
              <a:ea typeface="ＭＳ Ｐゴシック" charset="-128"/>
            </a:endParaRPr>
          </a:p>
          <a:p>
            <a:pPr eaLnBrk="1" hangingPunct="1">
              <a:spcBef>
                <a:spcPct val="0"/>
              </a:spcBef>
            </a:pPr>
            <a:r>
              <a:rPr lang="fr-FR" altLang="fr-FR">
                <a:ea typeface="ＭＳ Ｐゴシック" charset="-128"/>
              </a:rPr>
              <a:t>Ce schéma a été développé dans les années 50 à partir des travaux effectués par des ingénieurs en télécommunication qui avaient pour objectif d</a:t>
            </a:r>
            <a:r>
              <a:rPr lang="ja-JP" altLang="fr-FR">
                <a:ea typeface="ＭＳ Ｐゴシック" charset="-128"/>
              </a:rPr>
              <a:t>’</a:t>
            </a:r>
            <a:r>
              <a:rPr lang="fr-FR" altLang="ja-JP">
                <a:ea typeface="ＭＳ Ｐゴシック" charset="-128"/>
              </a:rPr>
              <a:t>améliorer la transmission d</a:t>
            </a:r>
            <a:r>
              <a:rPr lang="ja-JP" altLang="fr-FR">
                <a:ea typeface="ＭＳ Ｐゴシック" charset="-128"/>
              </a:rPr>
              <a:t>’</a:t>
            </a:r>
            <a:r>
              <a:rPr lang="fr-FR" altLang="ja-JP">
                <a:ea typeface="ＭＳ Ｐゴシック" charset="-128"/>
              </a:rPr>
              <a:t>une information d</a:t>
            </a:r>
            <a:r>
              <a:rPr lang="ja-JP" altLang="fr-FR">
                <a:ea typeface="ＭＳ Ｐゴシック" charset="-128"/>
              </a:rPr>
              <a:t>’</a:t>
            </a:r>
            <a:r>
              <a:rPr lang="fr-FR" altLang="ja-JP">
                <a:ea typeface="ＭＳ Ｐゴシック" charset="-128"/>
              </a:rPr>
              <a:t>un point à un autre point. Afin de transmettre cette information, il était nécessaire de mettre en relation un émetteur et un destinataire.</a:t>
            </a:r>
          </a:p>
          <a:p>
            <a:pPr eaLnBrk="1" hangingPunct="1">
              <a:spcBef>
                <a:spcPct val="0"/>
              </a:spcBef>
            </a:pPr>
            <a:endParaRPr lang="fr-FR" altLang="fr-FR">
              <a:ea typeface="ＭＳ Ｐゴシック" charset="-128"/>
            </a:endParaRPr>
          </a:p>
          <a:p>
            <a:pPr eaLnBrk="1" hangingPunct="1">
              <a:spcBef>
                <a:spcPct val="0"/>
              </a:spcBef>
            </a:pPr>
            <a:r>
              <a:rPr lang="fr-FR" altLang="fr-FR" b="1">
                <a:ea typeface="ＭＳ Ｐゴシック" charset="-128"/>
              </a:rPr>
              <a:t>2 critiques majeures:</a:t>
            </a:r>
          </a:p>
          <a:p>
            <a:pPr eaLnBrk="1" hangingPunct="1">
              <a:spcBef>
                <a:spcPct val="0"/>
              </a:spcBef>
            </a:pPr>
            <a:endParaRPr lang="fr-FR" altLang="fr-FR">
              <a:ea typeface="ＭＳ Ｐゴシック" charset="-128"/>
            </a:endParaRPr>
          </a:p>
          <a:p>
            <a:pPr eaLnBrk="1" hangingPunct="1">
              <a:spcBef>
                <a:spcPct val="0"/>
              </a:spcBef>
              <a:buFontTx/>
              <a:buChar char="-"/>
            </a:pPr>
            <a:r>
              <a:rPr lang="fr-FR" altLang="fr-FR">
                <a:ea typeface="ＭＳ Ｐゴシック" charset="-128"/>
              </a:rPr>
              <a:t>La dimension humaine est ignorée et donc les facteurs psychologiques, sociaux, affectifs.</a:t>
            </a:r>
          </a:p>
          <a:p>
            <a:pPr eaLnBrk="1" hangingPunct="1">
              <a:spcBef>
                <a:spcPct val="0"/>
              </a:spcBef>
              <a:buFontTx/>
              <a:buChar char="-"/>
            </a:pPr>
            <a:r>
              <a:rPr lang="fr-FR" altLang="fr-FR">
                <a:ea typeface="ＭＳ Ｐゴシック" charset="-128"/>
              </a:rPr>
              <a:t>La communication est posée comme une procédure linéaire, mécaniste, et non comme un processus complexe, vivant.</a:t>
            </a:r>
          </a:p>
          <a:p>
            <a:pPr eaLnBrk="1" hangingPunct="1">
              <a:spcBef>
                <a:spcPct val="0"/>
              </a:spcBef>
            </a:pPr>
            <a:endParaRPr lang="fr-FR" altLang="fr-FR">
              <a:ea typeface="ＭＳ Ｐゴシック" charset="-128"/>
            </a:endParaRPr>
          </a:p>
          <a:p>
            <a:pPr eaLnBrk="1" hangingPunct="1">
              <a:spcBef>
                <a:spcPct val="0"/>
              </a:spcBef>
            </a:pPr>
            <a:endParaRPr lang="fr-FR" altLang="fr-FR">
              <a:ea typeface="ＭＳ Ｐゴシック" charset="-128"/>
            </a:endParaRPr>
          </a:p>
        </p:txBody>
      </p:sp>
      <p:sp>
        <p:nvSpPr>
          <p:cNvPr id="19459"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36BF1DB8-D30D-C742-AC19-912C02FA5B15}" type="slidenum">
              <a:rPr lang="fr-FR" altLang="fr-FR"/>
              <a:pPr>
                <a:spcBef>
                  <a:spcPct val="0"/>
                </a:spcBef>
              </a:pPr>
              <a:t>5</a:t>
            </a:fld>
            <a:endParaRPr lang="fr-FR" altLang="fr-FR"/>
          </a:p>
        </p:txBody>
      </p:sp>
    </p:spTree>
    <p:extLst>
      <p:ext uri="{BB962C8B-B14F-4D97-AF65-F5344CB8AC3E}">
        <p14:creationId xmlns:p14="http://schemas.microsoft.com/office/powerpoint/2010/main" val="1980879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1506"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lnSpc>
                <a:spcPct val="90000"/>
              </a:lnSpc>
              <a:spcBef>
                <a:spcPct val="0"/>
              </a:spcBef>
            </a:pPr>
            <a:endParaRPr lang="fr-FR" altLang="fr-FR" b="1">
              <a:ea typeface="ＭＳ Ｐゴシック" charset="-128"/>
            </a:endParaRPr>
          </a:p>
        </p:txBody>
      </p:sp>
      <p:sp>
        <p:nvSpPr>
          <p:cNvPr id="21507"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14D94D44-0E54-D048-9FE8-979C4CF15A26}" type="slidenum">
              <a:rPr lang="fr-FR" altLang="fr-FR"/>
              <a:pPr>
                <a:spcBef>
                  <a:spcPct val="0"/>
                </a:spcBef>
              </a:pPr>
              <a:t>6</a:t>
            </a:fld>
            <a:endParaRPr lang="fr-FR" altLang="fr-FR"/>
          </a:p>
        </p:txBody>
      </p:sp>
    </p:spTree>
    <p:extLst>
      <p:ext uri="{BB962C8B-B14F-4D97-AF65-F5344CB8AC3E}">
        <p14:creationId xmlns:p14="http://schemas.microsoft.com/office/powerpoint/2010/main" val="1018271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a:t>Le </a:t>
            </a:r>
            <a:r>
              <a:rPr lang="fr-FR" dirty="0" err="1"/>
              <a:t>feed</a:t>
            </a:r>
            <a:r>
              <a:rPr lang="fr-FR" dirty="0"/>
              <a:t> back est l’information transmise en retour qui renseigne l’émetteur sur</a:t>
            </a:r>
            <a:r>
              <a:rPr lang="fr-FR" baseline="0" dirty="0"/>
              <a:t> la manière dont le récepteur réagit au message</a:t>
            </a:r>
          </a:p>
          <a:p>
            <a:pPr marL="0" marR="0" lvl="1" indent="0" algn="l" defTabSz="457200" rtl="0" eaLnBrk="1" fontAlgn="auto" latinLnBrk="0" hangingPunct="1">
              <a:lnSpc>
                <a:spcPct val="100000"/>
              </a:lnSpc>
              <a:spcBef>
                <a:spcPts val="0"/>
              </a:spcBef>
              <a:spcAft>
                <a:spcPts val="0"/>
              </a:spcAft>
              <a:buClrTx/>
              <a:buSzTx/>
              <a:buFontTx/>
              <a:buChar char="-"/>
              <a:tabLst/>
              <a:defRPr/>
            </a:pPr>
            <a:r>
              <a:rPr lang="fr-FR" sz="2000" b="1" i="1" dirty="0">
                <a:solidFill>
                  <a:srgbClr val="17375E"/>
                </a:solidFill>
              </a:rPr>
              <a:t>Il doit amener l’émetteur à ajuster sa communication </a:t>
            </a:r>
            <a:r>
              <a:rPr lang="fr-FR" sz="2000" b="0" i="0" dirty="0">
                <a:solidFill>
                  <a:srgbClr val="17375E"/>
                </a:solidFill>
              </a:rPr>
              <a:t>: L’émetteur devra ajuster son discours en fonction du </a:t>
            </a:r>
            <a:r>
              <a:rPr lang="fr-FR" sz="2000" b="0" i="0" dirty="0" err="1">
                <a:solidFill>
                  <a:srgbClr val="17375E"/>
                </a:solidFill>
              </a:rPr>
              <a:t>feed</a:t>
            </a:r>
            <a:r>
              <a:rPr lang="fr-FR" sz="2000" b="0" i="0" dirty="0">
                <a:solidFill>
                  <a:srgbClr val="17375E"/>
                </a:solidFill>
              </a:rPr>
              <a:t> back perçu du</a:t>
            </a:r>
            <a:r>
              <a:rPr lang="fr-FR" sz="2000" b="0" i="0" baseline="0" dirty="0">
                <a:solidFill>
                  <a:srgbClr val="17375E"/>
                </a:solidFill>
              </a:rPr>
              <a:t> récepteur et de ses objectifs de communication (qui pourraient être révisés en fonction du </a:t>
            </a:r>
            <a:r>
              <a:rPr lang="fr-FR" sz="2000" b="0" i="0" baseline="0" dirty="0" err="1">
                <a:solidFill>
                  <a:srgbClr val="17375E"/>
                </a:solidFill>
              </a:rPr>
              <a:t>feed</a:t>
            </a:r>
            <a:r>
              <a:rPr lang="fr-FR" sz="2000" b="0" i="0" baseline="0" dirty="0">
                <a:solidFill>
                  <a:srgbClr val="17375E"/>
                </a:solidFill>
              </a:rPr>
              <a:t> back, remettant éventuellement en cause le principe de communiquer.</a:t>
            </a:r>
          </a:p>
          <a:p>
            <a:pPr marL="0" marR="0" lvl="1" indent="0" algn="l" defTabSz="457200" rtl="0" eaLnBrk="1" fontAlgn="auto" latinLnBrk="0" hangingPunct="1">
              <a:lnSpc>
                <a:spcPct val="100000"/>
              </a:lnSpc>
              <a:spcBef>
                <a:spcPts val="0"/>
              </a:spcBef>
              <a:spcAft>
                <a:spcPts val="0"/>
              </a:spcAft>
              <a:buClrTx/>
              <a:buSzTx/>
              <a:buFontTx/>
              <a:buChar char="-"/>
              <a:tabLst/>
              <a:defRPr/>
            </a:pPr>
            <a:endParaRPr lang="fr-FR" sz="2000" b="0" i="0" baseline="0" dirty="0">
              <a:solidFill>
                <a:srgbClr val="17375E"/>
              </a:solidFill>
            </a:endParaRPr>
          </a:p>
          <a:p>
            <a:pPr>
              <a:buFontTx/>
              <a:buChar char="-"/>
            </a:pPr>
            <a:endParaRPr lang="fr-FR" b="1" baseline="0" dirty="0"/>
          </a:p>
          <a:p>
            <a:pPr>
              <a:buFontTx/>
              <a:buChar char="-"/>
            </a:pPr>
            <a:endParaRPr lang="fr-FR" b="1" dirty="0"/>
          </a:p>
        </p:txBody>
      </p:sp>
      <p:sp>
        <p:nvSpPr>
          <p:cNvPr id="4" name="Espace réservé du numéro de diapositive 3"/>
          <p:cNvSpPr>
            <a:spLocks noGrp="1"/>
          </p:cNvSpPr>
          <p:nvPr>
            <p:ph type="sldNum" sz="quarter" idx="10"/>
          </p:nvPr>
        </p:nvSpPr>
        <p:spPr/>
        <p:txBody>
          <a:bodyPr/>
          <a:lstStyle/>
          <a:p>
            <a:fld id="{CB547A61-8A51-C348-8411-7F0BB6BCFC32}" type="slidenum">
              <a:rPr lang="fr-FR" smtClean="0"/>
              <a:pPr/>
              <a:t>7</a:t>
            </a:fld>
            <a:endParaRPr lang="fr-FR" dirty="0"/>
          </a:p>
        </p:txBody>
      </p:sp>
    </p:spTree>
    <p:extLst>
      <p:ext uri="{BB962C8B-B14F-4D97-AF65-F5344CB8AC3E}">
        <p14:creationId xmlns:p14="http://schemas.microsoft.com/office/powerpoint/2010/main" val="707414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a:t>Le </a:t>
            </a:r>
            <a:r>
              <a:rPr lang="fr-FR" dirty="0" err="1"/>
              <a:t>feed</a:t>
            </a:r>
            <a:r>
              <a:rPr lang="fr-FR" dirty="0"/>
              <a:t> back est l’information transmise en retour qui renseigne l’émetteur sur</a:t>
            </a:r>
            <a:r>
              <a:rPr lang="fr-FR" baseline="0" dirty="0"/>
              <a:t> la manière dont le récepteur réagit au message</a:t>
            </a:r>
          </a:p>
          <a:p>
            <a:pPr marL="0" marR="0" lvl="1" indent="0" algn="l" defTabSz="457200" rtl="0" eaLnBrk="1" fontAlgn="auto" latinLnBrk="0" hangingPunct="1">
              <a:lnSpc>
                <a:spcPct val="100000"/>
              </a:lnSpc>
              <a:spcBef>
                <a:spcPts val="0"/>
              </a:spcBef>
              <a:spcAft>
                <a:spcPts val="0"/>
              </a:spcAft>
              <a:buClrTx/>
              <a:buSzTx/>
              <a:buFontTx/>
              <a:buChar char="-"/>
              <a:tabLst/>
              <a:defRPr/>
            </a:pPr>
            <a:r>
              <a:rPr lang="fr-FR" sz="2000" b="1" i="1" dirty="0">
                <a:solidFill>
                  <a:srgbClr val="17375E"/>
                </a:solidFill>
              </a:rPr>
              <a:t>Il doit amener l’émetteur à ajuster sa communication </a:t>
            </a:r>
            <a:r>
              <a:rPr lang="fr-FR" sz="2000" b="0" i="0" dirty="0">
                <a:solidFill>
                  <a:srgbClr val="17375E"/>
                </a:solidFill>
              </a:rPr>
              <a:t>: L’émetteur devra ajuster son discours en fonction du </a:t>
            </a:r>
            <a:r>
              <a:rPr lang="fr-FR" sz="2000" b="0" i="0" dirty="0" err="1">
                <a:solidFill>
                  <a:srgbClr val="17375E"/>
                </a:solidFill>
              </a:rPr>
              <a:t>feed</a:t>
            </a:r>
            <a:r>
              <a:rPr lang="fr-FR" sz="2000" b="0" i="0" dirty="0">
                <a:solidFill>
                  <a:srgbClr val="17375E"/>
                </a:solidFill>
              </a:rPr>
              <a:t> back perçu du</a:t>
            </a:r>
            <a:r>
              <a:rPr lang="fr-FR" sz="2000" b="0" i="0" baseline="0" dirty="0">
                <a:solidFill>
                  <a:srgbClr val="17375E"/>
                </a:solidFill>
              </a:rPr>
              <a:t> récepteur et de ses objectifs de communication (qui pourraient être révisés en fonction du </a:t>
            </a:r>
            <a:r>
              <a:rPr lang="fr-FR" sz="2000" b="0" i="0" baseline="0" dirty="0" err="1">
                <a:solidFill>
                  <a:srgbClr val="17375E"/>
                </a:solidFill>
              </a:rPr>
              <a:t>feed</a:t>
            </a:r>
            <a:r>
              <a:rPr lang="fr-FR" sz="2000" b="0" i="0" baseline="0" dirty="0">
                <a:solidFill>
                  <a:srgbClr val="17375E"/>
                </a:solidFill>
              </a:rPr>
              <a:t> back, remettant éventuellement en cause le principe de communiquer.</a:t>
            </a:r>
          </a:p>
          <a:p>
            <a:pPr marL="0" marR="0" lvl="1" indent="0" algn="l" defTabSz="457200" rtl="0" eaLnBrk="1" fontAlgn="auto" latinLnBrk="0" hangingPunct="1">
              <a:lnSpc>
                <a:spcPct val="100000"/>
              </a:lnSpc>
              <a:spcBef>
                <a:spcPts val="0"/>
              </a:spcBef>
              <a:spcAft>
                <a:spcPts val="0"/>
              </a:spcAft>
              <a:buClrTx/>
              <a:buSzTx/>
              <a:buFontTx/>
              <a:buChar char="-"/>
              <a:tabLst/>
              <a:defRPr/>
            </a:pPr>
            <a:endParaRPr lang="fr-FR" sz="2000" b="0" i="0" baseline="0" dirty="0">
              <a:solidFill>
                <a:srgbClr val="17375E"/>
              </a:solidFill>
            </a:endParaRPr>
          </a:p>
          <a:p>
            <a:pPr>
              <a:buFontTx/>
              <a:buChar char="-"/>
            </a:pPr>
            <a:endParaRPr lang="fr-FR" b="1" baseline="0" dirty="0"/>
          </a:p>
          <a:p>
            <a:pPr>
              <a:buFontTx/>
              <a:buChar char="-"/>
            </a:pPr>
            <a:endParaRPr lang="fr-FR" b="1" dirty="0"/>
          </a:p>
        </p:txBody>
      </p:sp>
      <p:sp>
        <p:nvSpPr>
          <p:cNvPr id="4" name="Espace réservé du numéro de diapositive 3"/>
          <p:cNvSpPr>
            <a:spLocks noGrp="1"/>
          </p:cNvSpPr>
          <p:nvPr>
            <p:ph type="sldNum" sz="quarter" idx="10"/>
          </p:nvPr>
        </p:nvSpPr>
        <p:spPr/>
        <p:txBody>
          <a:bodyPr/>
          <a:lstStyle/>
          <a:p>
            <a:fld id="{CB547A61-8A51-C348-8411-7F0BB6BCFC32}" type="slidenum">
              <a:rPr lang="fr-FR" smtClean="0"/>
              <a:pPr/>
              <a:t>8</a:t>
            </a:fld>
            <a:endParaRPr lang="fr-FR" dirty="0"/>
          </a:p>
        </p:txBody>
      </p:sp>
    </p:spTree>
    <p:extLst>
      <p:ext uri="{BB962C8B-B14F-4D97-AF65-F5344CB8AC3E}">
        <p14:creationId xmlns:p14="http://schemas.microsoft.com/office/powerpoint/2010/main" val="1051796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3554"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dirty="0">
              <a:ea typeface="ＭＳ Ｐゴシック" charset="-128"/>
            </a:endParaRPr>
          </a:p>
        </p:txBody>
      </p:sp>
      <p:sp>
        <p:nvSpPr>
          <p:cNvPr id="23555"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charset="0"/>
                <a:ea typeface="ＭＳ Ｐゴシック" charset="-128"/>
              </a:defRPr>
            </a:lvl1pPr>
            <a:lvl2pPr marL="742950" indent="-285750">
              <a:spcBef>
                <a:spcPct val="30000"/>
              </a:spcBef>
              <a:defRPr sz="1200">
                <a:solidFill>
                  <a:schemeClr val="tx1"/>
                </a:solidFill>
                <a:latin typeface="Calibri" charset="0"/>
                <a:ea typeface="ＭＳ Ｐゴシック" charset="-128"/>
              </a:defRPr>
            </a:lvl2pPr>
            <a:lvl3pPr marL="1143000" indent="-228600">
              <a:spcBef>
                <a:spcPct val="30000"/>
              </a:spcBef>
              <a:defRPr sz="1200">
                <a:solidFill>
                  <a:schemeClr val="tx1"/>
                </a:solidFill>
                <a:latin typeface="Calibri" charset="0"/>
                <a:ea typeface="ＭＳ Ｐゴシック" charset="-128"/>
              </a:defRPr>
            </a:lvl3pPr>
            <a:lvl4pPr marL="1600200" indent="-228600">
              <a:spcBef>
                <a:spcPct val="30000"/>
              </a:spcBef>
              <a:defRPr sz="1200">
                <a:solidFill>
                  <a:schemeClr val="tx1"/>
                </a:solidFill>
                <a:latin typeface="Calibri" charset="0"/>
                <a:ea typeface="ＭＳ Ｐゴシック" charset="-128"/>
              </a:defRPr>
            </a:lvl4pPr>
            <a:lvl5pPr marL="2057400" indent="-228600">
              <a:spcBef>
                <a:spcPct val="30000"/>
              </a:spcBef>
              <a:defRPr sz="1200">
                <a:solidFill>
                  <a:schemeClr val="tx1"/>
                </a:solidFill>
                <a:latin typeface="Calibri" charset="0"/>
                <a:ea typeface="ＭＳ Ｐゴシック" charset="-128"/>
              </a:defRPr>
            </a:lvl5pPr>
            <a:lvl6pPr marL="2514600" indent="-228600" defTabSz="455613" eaLnBrk="0" fontAlgn="base" hangingPunct="0">
              <a:spcBef>
                <a:spcPct val="30000"/>
              </a:spcBef>
              <a:spcAft>
                <a:spcPct val="0"/>
              </a:spcAft>
              <a:defRPr sz="1200">
                <a:solidFill>
                  <a:schemeClr val="tx1"/>
                </a:solidFill>
                <a:latin typeface="Calibri" charset="0"/>
                <a:ea typeface="ＭＳ Ｐゴシック" charset="-128"/>
              </a:defRPr>
            </a:lvl6pPr>
            <a:lvl7pPr marL="2971800" indent="-228600" defTabSz="455613" eaLnBrk="0" fontAlgn="base" hangingPunct="0">
              <a:spcBef>
                <a:spcPct val="30000"/>
              </a:spcBef>
              <a:spcAft>
                <a:spcPct val="0"/>
              </a:spcAft>
              <a:defRPr sz="1200">
                <a:solidFill>
                  <a:schemeClr val="tx1"/>
                </a:solidFill>
                <a:latin typeface="Calibri" charset="0"/>
                <a:ea typeface="ＭＳ Ｐゴシック" charset="-128"/>
              </a:defRPr>
            </a:lvl7pPr>
            <a:lvl8pPr marL="3429000" indent="-228600" defTabSz="455613" eaLnBrk="0" fontAlgn="base" hangingPunct="0">
              <a:spcBef>
                <a:spcPct val="30000"/>
              </a:spcBef>
              <a:spcAft>
                <a:spcPct val="0"/>
              </a:spcAft>
              <a:defRPr sz="1200">
                <a:solidFill>
                  <a:schemeClr val="tx1"/>
                </a:solidFill>
                <a:latin typeface="Calibri" charset="0"/>
                <a:ea typeface="ＭＳ Ｐゴシック" charset="-128"/>
              </a:defRPr>
            </a:lvl8pPr>
            <a:lvl9pPr marL="3886200" indent="-228600" defTabSz="455613" eaLnBrk="0" fontAlgn="base" hangingPunct="0">
              <a:spcBef>
                <a:spcPct val="30000"/>
              </a:spcBef>
              <a:spcAft>
                <a:spcPct val="0"/>
              </a:spcAft>
              <a:defRPr sz="1200">
                <a:solidFill>
                  <a:schemeClr val="tx1"/>
                </a:solidFill>
                <a:latin typeface="Calibri" charset="0"/>
                <a:ea typeface="ＭＳ Ｐゴシック" charset="-128"/>
              </a:defRPr>
            </a:lvl9pPr>
          </a:lstStyle>
          <a:p>
            <a:pPr>
              <a:spcBef>
                <a:spcPct val="0"/>
              </a:spcBef>
            </a:pPr>
            <a:fld id="{20390825-B98A-6840-991C-9D9E3AC5E3B8}" type="slidenum">
              <a:rPr lang="fr-FR" altLang="fr-FR"/>
              <a:pPr>
                <a:spcBef>
                  <a:spcPct val="0"/>
                </a:spcBef>
              </a:pPr>
              <a:t>9</a:t>
            </a:fld>
            <a:endParaRPr lang="fr-FR" altLang="fr-FR"/>
          </a:p>
        </p:txBody>
      </p:sp>
    </p:spTree>
    <p:extLst>
      <p:ext uri="{BB962C8B-B14F-4D97-AF65-F5344CB8AC3E}">
        <p14:creationId xmlns:p14="http://schemas.microsoft.com/office/powerpoint/2010/main" val="6622427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4" name="Image 1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73451" y="756047"/>
            <a:ext cx="3197098" cy="1104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userDrawn="1"/>
        </p:nvSpPr>
        <p:spPr>
          <a:xfrm>
            <a:off x="317500" y="61913"/>
            <a:ext cx="1531938" cy="42029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2" name="Titre 1"/>
          <p:cNvSpPr>
            <a:spLocks noGrp="1"/>
          </p:cNvSpPr>
          <p:nvPr>
            <p:ph type="ctrTitle"/>
          </p:nvPr>
        </p:nvSpPr>
        <p:spPr>
          <a:xfrm>
            <a:off x="685800" y="1762343"/>
            <a:ext cx="7772400" cy="2184110"/>
          </a:xfrm>
          <a:prstGeom prst="rect">
            <a:avLst/>
          </a:prstGeom>
        </p:spPr>
        <p:txBody>
          <a:bodyPr anchor="ctr"/>
          <a:lstStyle>
            <a:lvl1pPr algn="ctr">
              <a:defRPr sz="4000">
                <a:solidFill>
                  <a:srgbClr val="252E44"/>
                </a:solidFill>
              </a:defRPr>
            </a:lvl1pPr>
          </a:lstStyle>
          <a:p>
            <a:r>
              <a:rPr lang="fr-FR"/>
              <a:t>Modifiez le style du titre</a:t>
            </a:r>
            <a:endParaRPr lang="fr-FR" dirty="0"/>
          </a:p>
        </p:txBody>
      </p:sp>
      <p:sp>
        <p:nvSpPr>
          <p:cNvPr id="3" name="Sous-titre 2"/>
          <p:cNvSpPr>
            <a:spLocks noGrp="1"/>
          </p:cNvSpPr>
          <p:nvPr>
            <p:ph type="subTitle" idx="1"/>
          </p:nvPr>
        </p:nvSpPr>
        <p:spPr>
          <a:xfrm>
            <a:off x="1371600" y="3946453"/>
            <a:ext cx="6400800" cy="56529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fr-FR" dirty="0"/>
          </a:p>
        </p:txBody>
      </p:sp>
      <p:sp>
        <p:nvSpPr>
          <p:cNvPr id="6" name="Espace réservé du numéro de diapositive 12"/>
          <p:cNvSpPr>
            <a:spLocks noGrp="1"/>
          </p:cNvSpPr>
          <p:nvPr>
            <p:ph type="sldNum" sz="quarter" idx="10"/>
          </p:nvPr>
        </p:nvSpPr>
        <p:spPr/>
        <p:txBody>
          <a:bodyPr/>
          <a:lstStyle>
            <a:lvl1pPr>
              <a:defRPr/>
            </a:lvl1pPr>
          </a:lstStyle>
          <a:p>
            <a:pPr>
              <a:defRPr/>
            </a:pPr>
            <a:fld id="{FFD1EE9B-3B4B-FA4C-A80D-5BB5E5798D7C}" type="slidenum">
              <a:rPr lang="fr-FR"/>
              <a:pPr>
                <a:defRPr/>
              </a:pPr>
              <a:t>‹N°›</a:t>
            </a:fld>
            <a:endParaRPr lang="fr-FR"/>
          </a:p>
        </p:txBody>
      </p:sp>
      <p:sp>
        <p:nvSpPr>
          <p:cNvPr id="7" name="Espace réservé du pied de page 22"/>
          <p:cNvSpPr>
            <a:spLocks noGrp="1"/>
          </p:cNvSpPr>
          <p:nvPr>
            <p:ph type="ftr" sz="quarter" idx="11"/>
          </p:nvPr>
        </p:nvSpPr>
        <p:spPr>
          <a:xfrm>
            <a:off x="1544639" y="128587"/>
            <a:ext cx="6054725" cy="301229"/>
          </a:xfrm>
        </p:spPr>
        <p:txBody>
          <a:bodyPr/>
          <a:lstStyle>
            <a:lvl1pPr algn="ctr">
              <a:defRPr/>
            </a:lvl1pPr>
          </a:lstStyle>
          <a:p>
            <a:pPr>
              <a:defRPr/>
            </a:pPr>
            <a:r>
              <a:rPr lang="fr-FR" dirty="0"/>
              <a:t>Une force pour le territoire</a:t>
            </a:r>
          </a:p>
        </p:txBody>
      </p:sp>
      <p:cxnSp>
        <p:nvCxnSpPr>
          <p:cNvPr id="13" name="Connecteur droit 12"/>
          <p:cNvCxnSpPr>
            <a:stCxn id="2" idx="1"/>
          </p:cNvCxnSpPr>
          <p:nvPr userDrawn="1"/>
        </p:nvCxnSpPr>
        <p:spPr>
          <a:xfrm flipH="1" flipV="1">
            <a:off x="2" y="2850357"/>
            <a:ext cx="685799" cy="4042"/>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H="1" flipV="1">
            <a:off x="8458201" y="2850357"/>
            <a:ext cx="685799" cy="4042"/>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17" name="Rectangle 16"/>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1843295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7" name="Rectangle 6"/>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2" name="Titre 1"/>
          <p:cNvSpPr>
            <a:spLocks noGrp="1"/>
          </p:cNvSpPr>
          <p:nvPr>
            <p:ph type="title"/>
          </p:nvPr>
        </p:nvSpPr>
        <p:spPr>
          <a:xfrm>
            <a:off x="457201" y="516014"/>
            <a:ext cx="3008313" cy="871538"/>
          </a:xfrm>
          <a:prstGeom prst="rect">
            <a:avLst/>
          </a:prstGeom>
        </p:spPr>
        <p:txBody>
          <a:bodyPr anchor="b"/>
          <a:lstStyle>
            <a:lvl1pPr algn="l">
              <a:defRPr sz="2000" b="1"/>
            </a:lvl1pPr>
          </a:lstStyle>
          <a:p>
            <a:r>
              <a:rPr lang="fr-FR"/>
              <a:t>Modifiez le style du titre</a:t>
            </a:r>
            <a:endParaRPr lang="fr-FR" dirty="0"/>
          </a:p>
        </p:txBody>
      </p:sp>
      <p:sp>
        <p:nvSpPr>
          <p:cNvPr id="3" name="Espace réservé du contenu 2"/>
          <p:cNvSpPr>
            <a:spLocks noGrp="1"/>
          </p:cNvSpPr>
          <p:nvPr>
            <p:ph idx="1"/>
          </p:nvPr>
        </p:nvSpPr>
        <p:spPr>
          <a:xfrm>
            <a:off x="3575050" y="516014"/>
            <a:ext cx="5111750" cy="4389835"/>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texte 3"/>
          <p:cNvSpPr>
            <a:spLocks noGrp="1"/>
          </p:cNvSpPr>
          <p:nvPr>
            <p:ph type="body" sz="half" idx="2"/>
          </p:nvPr>
        </p:nvSpPr>
        <p:spPr>
          <a:xfrm>
            <a:off x="457201" y="1387552"/>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6" name="Espace réservé du numéro de diapositive 12"/>
          <p:cNvSpPr>
            <a:spLocks noGrp="1"/>
          </p:cNvSpPr>
          <p:nvPr>
            <p:ph type="sldNum" sz="quarter" idx="11"/>
          </p:nvPr>
        </p:nvSpPr>
        <p:spPr/>
        <p:txBody>
          <a:bodyPr/>
          <a:lstStyle>
            <a:lvl1pPr>
              <a:defRPr/>
            </a:lvl1pPr>
          </a:lstStyle>
          <a:p>
            <a:pPr>
              <a:defRPr/>
            </a:pPr>
            <a:fld id="{101ED241-2EF3-2448-8305-7DDC6310DFD4}" type="slidenum">
              <a:rPr lang="fr-FR"/>
              <a:pPr>
                <a:defRPr/>
              </a:pPr>
              <a:t>‹N°›</a:t>
            </a:fld>
            <a:endParaRPr lang="fr-FR" dirty="0"/>
          </a:p>
        </p:txBody>
      </p:sp>
    </p:spTree>
    <p:extLst>
      <p:ext uri="{BB962C8B-B14F-4D97-AF65-F5344CB8AC3E}">
        <p14:creationId xmlns:p14="http://schemas.microsoft.com/office/powerpoint/2010/main" val="3400363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459581"/>
            <a:ext cx="5486400" cy="3086100"/>
          </a:xfrm>
        </p:spPr>
        <p:txBody>
          <a:bodyPr rtlCol="0">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fr-FR" noProof="0" dirty="0"/>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6" name="Espace réservé du numéro de diapositive 12"/>
          <p:cNvSpPr>
            <a:spLocks noGrp="1"/>
          </p:cNvSpPr>
          <p:nvPr>
            <p:ph type="sldNum" sz="quarter" idx="11"/>
          </p:nvPr>
        </p:nvSpPr>
        <p:spPr/>
        <p:txBody>
          <a:bodyPr/>
          <a:lstStyle>
            <a:lvl1pPr>
              <a:defRPr/>
            </a:lvl1pPr>
          </a:lstStyle>
          <a:p>
            <a:pPr>
              <a:defRPr/>
            </a:pPr>
            <a:fld id="{6B48FF6B-AE4E-AB4B-9894-DA3A29CB252B}" type="slidenum">
              <a:rPr lang="fr-FR"/>
              <a:pPr>
                <a:defRPr/>
              </a:pPr>
              <a:t>‹N°›</a:t>
            </a:fld>
            <a:endParaRPr lang="fr-FR" dirty="0"/>
          </a:p>
        </p:txBody>
      </p:sp>
      <p:sp>
        <p:nvSpPr>
          <p:cNvPr id="7" name="Rectangle 6"/>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202796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re et texte vertical">
    <p:spTree>
      <p:nvGrpSpPr>
        <p:cNvPr id="1" name=""/>
        <p:cNvGrpSpPr/>
        <p:nvPr/>
      </p:nvGrpSpPr>
      <p:grpSpPr>
        <a:xfrm>
          <a:off x="0" y="0"/>
          <a:ext cx="0" cy="0"/>
          <a:chOff x="0" y="0"/>
          <a:chExt cx="0" cy="0"/>
        </a:xfrm>
      </p:grpSpPr>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5" name="Titre 14"/>
          <p:cNvSpPr>
            <a:spLocks noGrp="1"/>
          </p:cNvSpPr>
          <p:nvPr>
            <p:ph type="title"/>
          </p:nvPr>
        </p:nvSpPr>
        <p:spPr/>
        <p:txBody>
          <a:bodyPr/>
          <a:lstStyle/>
          <a:p>
            <a:r>
              <a:rPr lang="fr-FR"/>
              <a:t>Modifiez le style du titre</a:t>
            </a:r>
          </a:p>
        </p:txBody>
      </p:sp>
      <p:sp>
        <p:nvSpPr>
          <p:cNvPr id="4"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5" name="Espace réservé du numéro de diapositive 12"/>
          <p:cNvSpPr>
            <a:spLocks noGrp="1"/>
          </p:cNvSpPr>
          <p:nvPr>
            <p:ph type="sldNum" sz="quarter" idx="11"/>
          </p:nvPr>
        </p:nvSpPr>
        <p:spPr/>
        <p:txBody>
          <a:bodyPr/>
          <a:lstStyle>
            <a:lvl1pPr>
              <a:defRPr/>
            </a:lvl1pPr>
          </a:lstStyle>
          <a:p>
            <a:pPr>
              <a:defRPr/>
            </a:pPr>
            <a:fld id="{3E01F4D6-7F2B-FE4B-9B8A-79743AC18E72}" type="slidenum">
              <a:rPr lang="fr-FR"/>
              <a:pPr>
                <a:defRPr/>
              </a:pPr>
              <a:t>‹N°›</a:t>
            </a:fld>
            <a:endParaRPr lang="fr-FR" dirty="0"/>
          </a:p>
        </p:txBody>
      </p:sp>
    </p:spTree>
    <p:extLst>
      <p:ext uri="{BB962C8B-B14F-4D97-AF65-F5344CB8AC3E}">
        <p14:creationId xmlns:p14="http://schemas.microsoft.com/office/powerpoint/2010/main" val="27576000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vertical et texte">
    <p:spTree>
      <p:nvGrpSpPr>
        <p:cNvPr id="1" name=""/>
        <p:cNvGrpSpPr/>
        <p:nvPr/>
      </p:nvGrpSpPr>
      <p:grpSpPr>
        <a:xfrm>
          <a:off x="0" y="0"/>
          <a:ext cx="0" cy="0"/>
          <a:chOff x="0" y="0"/>
          <a:chExt cx="0" cy="0"/>
        </a:xfrm>
      </p:grpSpPr>
      <p:sp>
        <p:nvSpPr>
          <p:cNvPr id="6" name="Rectangle 5"/>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3" name="Espace réservé du texte vertical 2"/>
          <p:cNvSpPr>
            <a:spLocks noGrp="1"/>
          </p:cNvSpPr>
          <p:nvPr>
            <p:ph type="body" orient="vert" idx="1"/>
          </p:nvPr>
        </p:nvSpPr>
        <p:spPr>
          <a:xfrm>
            <a:off x="457200" y="586979"/>
            <a:ext cx="6019800" cy="4388644"/>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20" name="Titre vertical 19"/>
          <p:cNvSpPr>
            <a:spLocks noGrp="1"/>
          </p:cNvSpPr>
          <p:nvPr>
            <p:ph type="title" orient="vert"/>
          </p:nvPr>
        </p:nvSpPr>
        <p:spPr>
          <a:xfrm>
            <a:off x="6647415" y="586979"/>
            <a:ext cx="1827843" cy="4388644"/>
          </a:xfrm>
        </p:spPr>
        <p:txBody>
          <a:bodyPr vert="eaVert"/>
          <a:lstStyle/>
          <a:p>
            <a:r>
              <a:rPr lang="fr-FR"/>
              <a:t>Modifiez le style du titre</a:t>
            </a:r>
            <a:endParaRPr lang="fr-FR" dirty="0"/>
          </a:p>
        </p:txBody>
      </p:sp>
      <p:sp>
        <p:nvSpPr>
          <p:cNvPr id="4"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5" name="Espace réservé du numéro de diapositive 12"/>
          <p:cNvSpPr>
            <a:spLocks noGrp="1"/>
          </p:cNvSpPr>
          <p:nvPr>
            <p:ph type="sldNum" sz="quarter" idx="11"/>
          </p:nvPr>
        </p:nvSpPr>
        <p:spPr/>
        <p:txBody>
          <a:bodyPr/>
          <a:lstStyle>
            <a:lvl1pPr>
              <a:defRPr/>
            </a:lvl1pPr>
          </a:lstStyle>
          <a:p>
            <a:pPr>
              <a:defRPr/>
            </a:pPr>
            <a:fld id="{5DA13332-21D9-6C4F-AB50-7D40A53C185E}" type="slidenum">
              <a:rPr lang="fr-FR"/>
              <a:pPr>
                <a:defRPr/>
              </a:pPr>
              <a:t>‹N°›</a:t>
            </a:fld>
            <a:endParaRPr lang="fr-FR" dirty="0"/>
          </a:p>
        </p:txBody>
      </p:sp>
      <p:cxnSp>
        <p:nvCxnSpPr>
          <p:cNvPr id="7" name="Connecteur droit 6"/>
          <p:cNvCxnSpPr/>
          <p:nvPr userDrawn="1"/>
        </p:nvCxnSpPr>
        <p:spPr>
          <a:xfrm flipV="1">
            <a:off x="8391525" y="337153"/>
            <a:ext cx="0" cy="34171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87653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u pied de page 3"/>
          <p:cNvSpPr txBox="1">
            <a:spLocks noGrp="1"/>
          </p:cNvSpPr>
          <p:nvPr/>
        </p:nvSpPr>
        <p:spPr bwMode="auto">
          <a:xfrm>
            <a:off x="3335338" y="869157"/>
            <a:ext cx="4119562" cy="360760"/>
          </a:xfrm>
          <a:prstGeom prst="rect">
            <a:avLst/>
          </a:prstGeom>
          <a:noFill/>
          <a:ln>
            <a:noFill/>
          </a:ln>
        </p:spPr>
        <p:txBody>
          <a:bodyPr lIns="0" tIns="0" rIns="0" bIns="0" anchor="ctr"/>
          <a:lstStyle>
            <a:lvl1pPr marL="342900" indent="-342900">
              <a:defRPr>
                <a:solidFill>
                  <a:schemeClr val="tx1"/>
                </a:solidFill>
                <a:latin typeface="Arial" charset="0"/>
                <a:ea typeface="ＭＳ Ｐゴシック" charset="0"/>
                <a:cs typeface="ＭＳ Ｐゴシック" charset="0"/>
              </a:defRPr>
            </a:lvl1pPr>
            <a:lvl2pPr marL="37931725" indent="-37474525">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fr-FR" sz="1000" b="1">
                <a:solidFill>
                  <a:srgbClr val="FFFFFF"/>
                </a:solidFill>
                <a:latin typeface="Verdana" charset="0"/>
                <a:cs typeface="Arial" charset="0"/>
              </a:rPr>
              <a:t>TITRE DE LA PRÉSENTATION</a:t>
            </a:r>
          </a:p>
          <a:p>
            <a:pPr eaLnBrk="1" hangingPunct="1">
              <a:defRPr/>
            </a:pPr>
            <a:r>
              <a:rPr lang="fr-FR" sz="1000" b="1">
                <a:solidFill>
                  <a:srgbClr val="FFFFFF"/>
                </a:solidFill>
                <a:latin typeface="Verdana" charset="0"/>
                <a:cs typeface="Arial" charset="0"/>
              </a:rPr>
              <a:t>&gt; TITRE DE LA PARTIE</a:t>
            </a:r>
          </a:p>
        </p:txBody>
      </p:sp>
      <p:cxnSp>
        <p:nvCxnSpPr>
          <p:cNvPr id="5" name="Connecteur droit 4"/>
          <p:cNvCxnSpPr/>
          <p:nvPr userDrawn="1"/>
        </p:nvCxnSpPr>
        <p:spPr>
          <a:xfrm flipH="1">
            <a:off x="0" y="2850356"/>
            <a:ext cx="9144000" cy="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pic>
        <p:nvPicPr>
          <p:cNvPr id="6" name="Image 13" descr="LOGO_AMU_RV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02330" y="1009651"/>
            <a:ext cx="2339340" cy="8036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6"/>
          <p:cNvSpPr/>
          <p:nvPr userDrawn="1"/>
        </p:nvSpPr>
        <p:spPr>
          <a:xfrm>
            <a:off x="317500" y="61913"/>
            <a:ext cx="1582738" cy="42029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
        <p:nvSpPr>
          <p:cNvPr id="3" name="Espace réservé du texte 2"/>
          <p:cNvSpPr>
            <a:spLocks noGrp="1"/>
          </p:cNvSpPr>
          <p:nvPr>
            <p:ph type="body" idx="1"/>
          </p:nvPr>
        </p:nvSpPr>
        <p:spPr>
          <a:xfrm>
            <a:off x="722313" y="3087144"/>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2" name="Titre 1"/>
          <p:cNvSpPr>
            <a:spLocks noGrp="1"/>
          </p:cNvSpPr>
          <p:nvPr>
            <p:ph type="title"/>
          </p:nvPr>
        </p:nvSpPr>
        <p:spPr>
          <a:xfrm>
            <a:off x="722313" y="2179746"/>
            <a:ext cx="7772400" cy="1354970"/>
          </a:xfrm>
          <a:prstGeom prst="rect">
            <a:avLst/>
          </a:prstGeom>
        </p:spPr>
        <p:txBody>
          <a:bodyPr>
            <a:normAutofit/>
          </a:bodyPr>
          <a:lstStyle>
            <a:lvl1pPr algn="ctr">
              <a:defRPr sz="4000" b="1" cap="none"/>
            </a:lvl1pPr>
          </a:lstStyle>
          <a:p>
            <a:r>
              <a:rPr lang="fr-FR"/>
              <a:t>Modifiez le style du titre</a:t>
            </a:r>
            <a:endParaRPr lang="fr-FR" dirty="0"/>
          </a:p>
        </p:txBody>
      </p:sp>
      <p:sp>
        <p:nvSpPr>
          <p:cNvPr id="8" name="Espace réservé du pied de page 14"/>
          <p:cNvSpPr>
            <a:spLocks noGrp="1"/>
          </p:cNvSpPr>
          <p:nvPr>
            <p:ph type="ftr" sz="quarter" idx="10"/>
          </p:nvPr>
        </p:nvSpPr>
        <p:spPr>
          <a:xfrm>
            <a:off x="1738314" y="127398"/>
            <a:ext cx="5667375" cy="301228"/>
          </a:xfrm>
        </p:spPr>
        <p:txBody>
          <a:bodyPr/>
          <a:lstStyle>
            <a:lvl1pPr algn="ctr">
              <a:defRPr/>
            </a:lvl1pPr>
          </a:lstStyle>
          <a:p>
            <a:pPr>
              <a:defRPr/>
            </a:pPr>
            <a:r>
              <a:rPr lang="fr-FR"/>
              <a:t>Une force pour le territoire</a:t>
            </a:r>
            <a:endParaRPr lang="fr-FR" dirty="0"/>
          </a:p>
        </p:txBody>
      </p:sp>
      <p:sp>
        <p:nvSpPr>
          <p:cNvPr id="9" name="Espace réservé du numéro de diapositive 15"/>
          <p:cNvSpPr>
            <a:spLocks noGrp="1"/>
          </p:cNvSpPr>
          <p:nvPr>
            <p:ph type="sldNum" sz="quarter" idx="11"/>
          </p:nvPr>
        </p:nvSpPr>
        <p:spPr/>
        <p:txBody>
          <a:bodyPr/>
          <a:lstStyle>
            <a:lvl1pPr>
              <a:defRPr/>
            </a:lvl1pPr>
          </a:lstStyle>
          <a:p>
            <a:pPr>
              <a:defRPr/>
            </a:pPr>
            <a:fld id="{721F9160-95F5-3A43-8F66-4DB16E9435EB}" type="slidenum">
              <a:rPr lang="fr-FR"/>
              <a:pPr>
                <a:defRPr/>
              </a:pPr>
              <a:t>‹N°›</a:t>
            </a:fld>
            <a:endParaRPr lang="fr-FR" dirty="0"/>
          </a:p>
        </p:txBody>
      </p:sp>
      <p:sp>
        <p:nvSpPr>
          <p:cNvPr id="12" name="Rectangle 11"/>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spTree>
    <p:extLst>
      <p:ext uri="{BB962C8B-B14F-4D97-AF65-F5344CB8AC3E}">
        <p14:creationId xmlns:p14="http://schemas.microsoft.com/office/powerpoint/2010/main" val="105349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13" name="Titre 12"/>
          <p:cNvSpPr>
            <a:spLocks noGrp="1"/>
          </p:cNvSpPr>
          <p:nvPr>
            <p:ph type="title"/>
          </p:nvPr>
        </p:nvSpPr>
        <p:spPr/>
        <p:txBody>
          <a:bodyPr/>
          <a:lstStyle/>
          <a:p>
            <a:r>
              <a:rPr lang="fr-FR"/>
              <a:t>Modifiez le style du titre</a:t>
            </a:r>
            <a:endParaRPr lang="fr-FR" dirty="0"/>
          </a:p>
        </p:txBody>
      </p:sp>
      <p:sp>
        <p:nvSpPr>
          <p:cNvPr id="3"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4" name="Espace réservé du numéro de diapositive 12"/>
          <p:cNvSpPr>
            <a:spLocks noGrp="1"/>
          </p:cNvSpPr>
          <p:nvPr>
            <p:ph type="sldNum" sz="quarter" idx="11"/>
          </p:nvPr>
        </p:nvSpPr>
        <p:spPr/>
        <p:txBody>
          <a:bodyPr/>
          <a:lstStyle>
            <a:lvl1pPr>
              <a:defRPr/>
            </a:lvl1pPr>
          </a:lstStyle>
          <a:p>
            <a:pPr>
              <a:defRPr/>
            </a:pPr>
            <a:fld id="{DE0F2CC0-D350-5C4F-A4A1-968702356872}" type="slidenum">
              <a:rPr lang="fr-FR"/>
              <a:pPr>
                <a:defRPr/>
              </a:pPr>
              <a:t>‹N°›</a:t>
            </a:fld>
            <a:endParaRPr lang="fr-FR" dirty="0"/>
          </a:p>
        </p:txBody>
      </p:sp>
    </p:spTree>
    <p:extLst>
      <p:ext uri="{BB962C8B-B14F-4D97-AF65-F5344CB8AC3E}">
        <p14:creationId xmlns:p14="http://schemas.microsoft.com/office/powerpoint/2010/main" val="2062455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3" name="Titre 12"/>
          <p:cNvSpPr>
            <a:spLocks noGrp="1"/>
          </p:cNvSpPr>
          <p:nvPr>
            <p:ph type="title"/>
          </p:nvPr>
        </p:nvSpPr>
        <p:spPr/>
        <p:txBody>
          <a:bodyPr/>
          <a:lstStyle/>
          <a:p>
            <a:r>
              <a:rPr lang="fr-FR"/>
              <a:t>Modifiez le style du titre</a:t>
            </a:r>
          </a:p>
        </p:txBody>
      </p:sp>
      <p:sp>
        <p:nvSpPr>
          <p:cNvPr id="4" name="Espace réservé du pied de page 11"/>
          <p:cNvSpPr>
            <a:spLocks noGrp="1"/>
          </p:cNvSpPr>
          <p:nvPr>
            <p:ph type="ftr" sz="quarter" idx="10"/>
          </p:nvPr>
        </p:nvSpPr>
        <p:spPr/>
        <p:txBody>
          <a:bodyPr/>
          <a:lstStyle>
            <a:lvl1pPr>
              <a:defRPr/>
            </a:lvl1pPr>
          </a:lstStyle>
          <a:p>
            <a:pPr>
              <a:defRPr/>
            </a:pPr>
            <a:r>
              <a:rPr lang="fr-FR" dirty="0"/>
              <a:t>Une force pour le territoire</a:t>
            </a:r>
          </a:p>
        </p:txBody>
      </p:sp>
      <p:sp>
        <p:nvSpPr>
          <p:cNvPr id="5" name="Espace réservé du numéro de diapositive 12"/>
          <p:cNvSpPr>
            <a:spLocks noGrp="1"/>
          </p:cNvSpPr>
          <p:nvPr>
            <p:ph type="sldNum" sz="quarter" idx="11"/>
          </p:nvPr>
        </p:nvSpPr>
        <p:spPr/>
        <p:txBody>
          <a:bodyPr/>
          <a:lstStyle>
            <a:lvl1pPr>
              <a:defRPr/>
            </a:lvl1pPr>
          </a:lstStyle>
          <a:p>
            <a:pPr>
              <a:defRPr/>
            </a:pPr>
            <a:fld id="{1105F73E-D302-7A49-9D49-5CFFB39DEAD8}" type="slidenum">
              <a:rPr lang="fr-FR"/>
              <a:pPr>
                <a:defRPr/>
              </a:pPr>
              <a:t>‹N°›</a:t>
            </a:fld>
            <a:endParaRPr lang="fr-FR" dirty="0"/>
          </a:p>
        </p:txBody>
      </p:sp>
    </p:spTree>
    <p:extLst>
      <p:ext uri="{BB962C8B-B14F-4D97-AF65-F5344CB8AC3E}">
        <p14:creationId xmlns:p14="http://schemas.microsoft.com/office/powerpoint/2010/main" val="393674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13" name="Titre 12"/>
          <p:cNvSpPr>
            <a:spLocks noGrp="1"/>
          </p:cNvSpPr>
          <p:nvPr>
            <p:ph type="title"/>
          </p:nvPr>
        </p:nvSpPr>
        <p:spPr/>
        <p:txBody>
          <a:bodyPr/>
          <a:lstStyle/>
          <a:p>
            <a:r>
              <a:rPr lang="fr-FR"/>
              <a:t>Modifiez le style du titre</a:t>
            </a:r>
          </a:p>
        </p:txBody>
      </p:sp>
      <p:sp>
        <p:nvSpPr>
          <p:cNvPr id="3"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4" name="Espace réservé du numéro de diapositive 12"/>
          <p:cNvSpPr>
            <a:spLocks noGrp="1"/>
          </p:cNvSpPr>
          <p:nvPr>
            <p:ph type="sldNum" sz="quarter" idx="11"/>
          </p:nvPr>
        </p:nvSpPr>
        <p:spPr/>
        <p:txBody>
          <a:bodyPr/>
          <a:lstStyle>
            <a:lvl1pPr>
              <a:defRPr/>
            </a:lvl1pPr>
          </a:lstStyle>
          <a:p>
            <a:pPr>
              <a:defRPr/>
            </a:pPr>
            <a:fld id="{64907555-CBA5-0047-88BE-4AF3BB82ECE4}" type="slidenum">
              <a:rPr lang="fr-FR"/>
              <a:pPr>
                <a:defRPr/>
              </a:pPr>
              <a:t>‹N°›</a:t>
            </a:fld>
            <a:endParaRPr lang="fr-FR" dirty="0"/>
          </a:p>
        </p:txBody>
      </p:sp>
    </p:spTree>
    <p:extLst>
      <p:ext uri="{BB962C8B-B14F-4D97-AF65-F5344CB8AC3E}">
        <p14:creationId xmlns:p14="http://schemas.microsoft.com/office/powerpoint/2010/main" val="363952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1" y="1200151"/>
            <a:ext cx="3741969" cy="3394472"/>
          </a:xfrm>
        </p:spPr>
        <p:txBody>
          <a:bodyPr lIns="0" tIns="0" rIns="0" bIns="0">
            <a:no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u contenu 3"/>
          <p:cNvSpPr>
            <a:spLocks noGrp="1"/>
          </p:cNvSpPr>
          <p:nvPr>
            <p:ph sz="half" idx="2"/>
          </p:nvPr>
        </p:nvSpPr>
        <p:spPr>
          <a:xfrm>
            <a:off x="4648201" y="1200151"/>
            <a:ext cx="3741969" cy="3394472"/>
          </a:xfrm>
        </p:spPr>
        <p:txBody>
          <a:bodyPr lIns="0" rIns="0" bIns="0">
            <a:noAutofit/>
          </a:bodyPr>
          <a:lstStyle>
            <a:lvl1pPr>
              <a:defRPr sz="14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6" name="Titre 15"/>
          <p:cNvSpPr>
            <a:spLocks noGrp="1"/>
          </p:cNvSpPr>
          <p:nvPr>
            <p:ph type="title"/>
          </p:nvPr>
        </p:nvSpPr>
        <p:spPr/>
        <p:txBody>
          <a:bodyPr/>
          <a:lstStyle/>
          <a:p>
            <a:r>
              <a:rPr lang="fr-FR"/>
              <a:t>Modifiez le style du titre</a:t>
            </a:r>
          </a:p>
        </p:txBody>
      </p:sp>
      <p:sp>
        <p:nvSpPr>
          <p:cNvPr id="5"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6" name="Espace réservé du numéro de diapositive 12"/>
          <p:cNvSpPr>
            <a:spLocks noGrp="1"/>
          </p:cNvSpPr>
          <p:nvPr>
            <p:ph type="sldNum" sz="quarter" idx="11"/>
          </p:nvPr>
        </p:nvSpPr>
        <p:spPr/>
        <p:txBody>
          <a:bodyPr/>
          <a:lstStyle>
            <a:lvl1pPr>
              <a:defRPr/>
            </a:lvl1pPr>
          </a:lstStyle>
          <a:p>
            <a:pPr>
              <a:defRPr/>
            </a:pPr>
            <a:fld id="{FA3E08B6-E9BE-D942-B2DA-2F979D281752}" type="slidenum">
              <a:rPr lang="fr-FR"/>
              <a:pPr>
                <a:defRPr/>
              </a:pPr>
              <a:t>‹N°›</a:t>
            </a:fld>
            <a:endParaRPr lang="fr-FR" dirty="0"/>
          </a:p>
        </p:txBody>
      </p:sp>
    </p:spTree>
    <p:extLst>
      <p:ext uri="{BB962C8B-B14F-4D97-AF65-F5344CB8AC3E}">
        <p14:creationId xmlns:p14="http://schemas.microsoft.com/office/powerpoint/2010/main" val="141626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1151335"/>
            <a:ext cx="4040188" cy="479822"/>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457200" y="1631156"/>
            <a:ext cx="4040188" cy="2963466"/>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5" name="Espace réservé du texte 4"/>
          <p:cNvSpPr>
            <a:spLocks noGrp="1"/>
          </p:cNvSpPr>
          <p:nvPr>
            <p:ph type="body" sz="quarter" idx="3"/>
          </p:nvPr>
        </p:nvSpPr>
        <p:spPr>
          <a:xfrm>
            <a:off x="4645026" y="1151335"/>
            <a:ext cx="4041775" cy="479822"/>
          </a:xfrm>
        </p:spPr>
        <p:txBody>
          <a:bodyPr anchor="b">
            <a:no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4645026" y="1631156"/>
            <a:ext cx="4041775" cy="2963466"/>
          </a:xfrm>
        </p:spPr>
        <p:txBody>
          <a:bodyPr>
            <a:norm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21" name="Titre 20"/>
          <p:cNvSpPr>
            <a:spLocks noGrp="1"/>
          </p:cNvSpPr>
          <p:nvPr>
            <p:ph type="title"/>
          </p:nvPr>
        </p:nvSpPr>
        <p:spPr/>
        <p:txBody>
          <a:bodyPr/>
          <a:lstStyle/>
          <a:p>
            <a:r>
              <a:rPr lang="fr-FR"/>
              <a:t>Modifiez le style du titre</a:t>
            </a:r>
          </a:p>
        </p:txBody>
      </p:sp>
      <p:sp>
        <p:nvSpPr>
          <p:cNvPr id="7"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8" name="Espace réservé du numéro de diapositive 12"/>
          <p:cNvSpPr>
            <a:spLocks noGrp="1"/>
          </p:cNvSpPr>
          <p:nvPr>
            <p:ph type="sldNum" sz="quarter" idx="11"/>
          </p:nvPr>
        </p:nvSpPr>
        <p:spPr/>
        <p:txBody>
          <a:bodyPr/>
          <a:lstStyle>
            <a:lvl1pPr>
              <a:defRPr/>
            </a:lvl1pPr>
          </a:lstStyle>
          <a:p>
            <a:pPr>
              <a:defRPr/>
            </a:pPr>
            <a:fld id="{A14FB542-72F1-AF43-9406-37DC7932295C}" type="slidenum">
              <a:rPr lang="fr-FR"/>
              <a:pPr>
                <a:defRPr/>
              </a:pPr>
              <a:t>‹N°›</a:t>
            </a:fld>
            <a:endParaRPr lang="fr-FR" dirty="0"/>
          </a:p>
        </p:txBody>
      </p:sp>
    </p:spTree>
    <p:extLst>
      <p:ext uri="{BB962C8B-B14F-4D97-AF65-F5344CB8AC3E}">
        <p14:creationId xmlns:p14="http://schemas.microsoft.com/office/powerpoint/2010/main" val="1728217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16" name="Titre 15"/>
          <p:cNvSpPr>
            <a:spLocks noGrp="1"/>
          </p:cNvSpPr>
          <p:nvPr>
            <p:ph type="title"/>
          </p:nvPr>
        </p:nvSpPr>
        <p:spPr/>
        <p:txBody>
          <a:bodyPr/>
          <a:lstStyle/>
          <a:p>
            <a:r>
              <a:rPr lang="fr-FR"/>
              <a:t>Modifiez le style du titre</a:t>
            </a:r>
          </a:p>
        </p:txBody>
      </p:sp>
      <p:sp>
        <p:nvSpPr>
          <p:cNvPr id="3"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4" name="Espace réservé du numéro de diapositive 12"/>
          <p:cNvSpPr>
            <a:spLocks noGrp="1"/>
          </p:cNvSpPr>
          <p:nvPr>
            <p:ph type="sldNum" sz="quarter" idx="11"/>
          </p:nvPr>
        </p:nvSpPr>
        <p:spPr/>
        <p:txBody>
          <a:bodyPr/>
          <a:lstStyle>
            <a:lvl1pPr>
              <a:defRPr/>
            </a:lvl1pPr>
          </a:lstStyle>
          <a:p>
            <a:pPr>
              <a:defRPr/>
            </a:pPr>
            <a:fld id="{9EB8FC03-F3A1-944C-90A9-4E4D12AE8EC4}" type="slidenum">
              <a:rPr lang="fr-FR"/>
              <a:pPr>
                <a:defRPr/>
              </a:pPr>
              <a:t>‹N°›</a:t>
            </a:fld>
            <a:endParaRPr lang="fr-FR" dirty="0"/>
          </a:p>
        </p:txBody>
      </p:sp>
    </p:spTree>
    <p:extLst>
      <p:ext uri="{BB962C8B-B14F-4D97-AF65-F5344CB8AC3E}">
        <p14:creationId xmlns:p14="http://schemas.microsoft.com/office/powerpoint/2010/main" val="3446224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1"/>
          <p:cNvSpPr>
            <a:spLocks noGrp="1"/>
          </p:cNvSpPr>
          <p:nvPr>
            <p:ph type="ftr" sz="quarter" idx="10"/>
          </p:nvPr>
        </p:nvSpPr>
        <p:spPr/>
        <p:txBody>
          <a:bodyPr/>
          <a:lstStyle>
            <a:lvl1pPr>
              <a:defRPr/>
            </a:lvl1pPr>
          </a:lstStyle>
          <a:p>
            <a:pPr>
              <a:defRPr/>
            </a:pPr>
            <a:r>
              <a:rPr lang="fr-FR"/>
              <a:t>Une force pour le territoire</a:t>
            </a:r>
          </a:p>
        </p:txBody>
      </p:sp>
      <p:sp>
        <p:nvSpPr>
          <p:cNvPr id="3" name="Espace réservé du numéro de diapositive 12"/>
          <p:cNvSpPr>
            <a:spLocks noGrp="1"/>
          </p:cNvSpPr>
          <p:nvPr>
            <p:ph type="sldNum" sz="quarter" idx="11"/>
          </p:nvPr>
        </p:nvSpPr>
        <p:spPr/>
        <p:txBody>
          <a:bodyPr/>
          <a:lstStyle>
            <a:lvl1pPr>
              <a:defRPr/>
            </a:lvl1pPr>
          </a:lstStyle>
          <a:p>
            <a:pPr>
              <a:defRPr/>
            </a:pPr>
            <a:fld id="{BA74C39F-01C2-E142-A242-98DFD306E142}" type="slidenum">
              <a:rPr lang="fr-FR"/>
              <a:pPr>
                <a:defRPr/>
              </a:pPr>
              <a:t>‹N°›</a:t>
            </a:fld>
            <a:endParaRPr lang="fr-FR" dirty="0"/>
          </a:p>
        </p:txBody>
      </p:sp>
      <p:sp>
        <p:nvSpPr>
          <p:cNvPr id="4" name="Rectangle 3"/>
          <p:cNvSpPr/>
          <p:nvPr userDrawn="1"/>
        </p:nvSpPr>
        <p:spPr>
          <a:xfrm>
            <a:off x="-1" y="545902"/>
            <a:ext cx="685801" cy="26476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dirty="0"/>
          </a:p>
        </p:txBody>
      </p:sp>
    </p:spTree>
    <p:extLst>
      <p:ext uri="{BB962C8B-B14F-4D97-AF65-F5344CB8AC3E}">
        <p14:creationId xmlns:p14="http://schemas.microsoft.com/office/powerpoint/2010/main" val="3559401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2" name="Group 9"/>
          <p:cNvGrpSpPr>
            <a:grpSpLocks/>
          </p:cNvGrpSpPr>
          <p:nvPr/>
        </p:nvGrpSpPr>
        <p:grpSpPr bwMode="auto">
          <a:xfrm rot="5400000">
            <a:off x="-1550350" y="2271396"/>
            <a:ext cx="4436475" cy="1007314"/>
            <a:chOff x="3353" y="7829"/>
            <a:chExt cx="5198" cy="1180"/>
          </a:xfrm>
          <a:solidFill>
            <a:srgbClr val="E7E8E8"/>
          </a:solidFill>
        </p:grpSpPr>
        <p:sp>
          <p:nvSpPr>
            <p:cNvPr id="23" name="Freeform 10"/>
            <p:cNvSpPr>
              <a:spLocks/>
            </p:cNvSpPr>
            <p:nvPr/>
          </p:nvSpPr>
          <p:spPr bwMode="auto">
            <a:xfrm>
              <a:off x="3353" y="7829"/>
              <a:ext cx="5198" cy="1180"/>
            </a:xfrm>
            <a:custGeom>
              <a:avLst/>
              <a:gdLst>
                <a:gd name="T0" fmla="+- 0 3410 3353"/>
                <a:gd name="T1" fmla="*/ T0 w 5198"/>
                <a:gd name="T2" fmla="+- 0 7831 7829"/>
                <a:gd name="T3" fmla="*/ 7831 h 1180"/>
                <a:gd name="T4" fmla="+- 0 3358 3353"/>
                <a:gd name="T5" fmla="*/ T4 w 5198"/>
                <a:gd name="T6" fmla="+- 0 7907 7829"/>
                <a:gd name="T7" fmla="*/ 7907 h 1180"/>
                <a:gd name="T8" fmla="+- 0 3356 3353"/>
                <a:gd name="T9" fmla="*/ T8 w 5198"/>
                <a:gd name="T10" fmla="+- 0 7989 7829"/>
                <a:gd name="T11" fmla="*/ 7989 h 1180"/>
                <a:gd name="T12" fmla="+- 0 3430 3353"/>
                <a:gd name="T13" fmla="*/ T12 w 5198"/>
                <a:gd name="T14" fmla="+- 0 8103 7829"/>
                <a:gd name="T15" fmla="*/ 8103 h 1180"/>
                <a:gd name="T16" fmla="+- 0 3464 3353"/>
                <a:gd name="T17" fmla="*/ T16 w 5198"/>
                <a:gd name="T18" fmla="+- 0 8133 7829"/>
                <a:gd name="T19" fmla="*/ 8133 h 1180"/>
                <a:gd name="T20" fmla="+- 0 3499 3353"/>
                <a:gd name="T21" fmla="*/ T20 w 5198"/>
                <a:gd name="T22" fmla="+- 0 8163 7829"/>
                <a:gd name="T23" fmla="*/ 8163 h 1180"/>
                <a:gd name="T24" fmla="+- 0 3522 3353"/>
                <a:gd name="T25" fmla="*/ T24 w 5198"/>
                <a:gd name="T26" fmla="+- 0 8181 7829"/>
                <a:gd name="T27" fmla="*/ 8181 h 1180"/>
                <a:gd name="T28" fmla="+- 0 3547 3353"/>
                <a:gd name="T29" fmla="*/ T28 w 5198"/>
                <a:gd name="T30" fmla="+- 0 8201 7829"/>
                <a:gd name="T31" fmla="*/ 8201 h 1180"/>
                <a:gd name="T32" fmla="+- 0 3575 3353"/>
                <a:gd name="T33" fmla="*/ T32 w 5198"/>
                <a:gd name="T34" fmla="+- 0 8223 7829"/>
                <a:gd name="T35" fmla="*/ 8223 h 1180"/>
                <a:gd name="T36" fmla="+- 0 3605 3353"/>
                <a:gd name="T37" fmla="*/ T36 w 5198"/>
                <a:gd name="T38" fmla="+- 0 8245 7829"/>
                <a:gd name="T39" fmla="*/ 8245 h 1180"/>
                <a:gd name="T40" fmla="+- 0 3674 3353"/>
                <a:gd name="T41" fmla="*/ T40 w 5198"/>
                <a:gd name="T42" fmla="+- 0 8293 7829"/>
                <a:gd name="T43" fmla="*/ 8293 h 1180"/>
                <a:gd name="T44" fmla="+- 0 3732 3353"/>
                <a:gd name="T45" fmla="*/ T44 w 5198"/>
                <a:gd name="T46" fmla="+- 0 8331 7829"/>
                <a:gd name="T47" fmla="*/ 8331 h 1180"/>
                <a:gd name="T48" fmla="+- 0 3775 3353"/>
                <a:gd name="T49" fmla="*/ T48 w 5198"/>
                <a:gd name="T50" fmla="+- 0 8357 7829"/>
                <a:gd name="T51" fmla="*/ 8357 h 1180"/>
                <a:gd name="T52" fmla="+- 0 3970 3353"/>
                <a:gd name="T53" fmla="*/ T52 w 5198"/>
                <a:gd name="T54" fmla="+- 0 8473 7829"/>
                <a:gd name="T55" fmla="*/ 8473 h 1180"/>
                <a:gd name="T56" fmla="+- 0 4039 3353"/>
                <a:gd name="T57" fmla="*/ T56 w 5198"/>
                <a:gd name="T58" fmla="+- 0 8511 7829"/>
                <a:gd name="T59" fmla="*/ 8511 h 1180"/>
                <a:gd name="T60" fmla="+- 0 4420 3353"/>
                <a:gd name="T61" fmla="*/ T60 w 5198"/>
                <a:gd name="T62" fmla="+- 0 8697 7829"/>
                <a:gd name="T63" fmla="*/ 8697 h 1180"/>
                <a:gd name="T64" fmla="+- 0 4801 3353"/>
                <a:gd name="T65" fmla="*/ T64 w 5198"/>
                <a:gd name="T66" fmla="+- 0 8841 7829"/>
                <a:gd name="T67" fmla="*/ 8841 h 1180"/>
                <a:gd name="T68" fmla="+- 0 5012 3353"/>
                <a:gd name="T69" fmla="*/ T68 w 5198"/>
                <a:gd name="T70" fmla="+- 0 8899 7829"/>
                <a:gd name="T71" fmla="*/ 8899 h 1180"/>
                <a:gd name="T72" fmla="+- 0 5154 3353"/>
                <a:gd name="T73" fmla="*/ T72 w 5198"/>
                <a:gd name="T74" fmla="+- 0 8933 7829"/>
                <a:gd name="T75" fmla="*/ 8933 h 1180"/>
                <a:gd name="T76" fmla="+- 0 5225 3353"/>
                <a:gd name="T77" fmla="*/ T76 w 5198"/>
                <a:gd name="T78" fmla="+- 0 8947 7829"/>
                <a:gd name="T79" fmla="*/ 8947 h 1180"/>
                <a:gd name="T80" fmla="+- 0 5408 3353"/>
                <a:gd name="T81" fmla="*/ T80 w 5198"/>
                <a:gd name="T82" fmla="+- 0 8975 7829"/>
                <a:gd name="T83" fmla="*/ 8975 h 1180"/>
                <a:gd name="T84" fmla="+- 0 5559 3353"/>
                <a:gd name="T85" fmla="*/ T84 w 5198"/>
                <a:gd name="T86" fmla="+- 0 8993 7829"/>
                <a:gd name="T87" fmla="*/ 8993 h 1180"/>
                <a:gd name="T88" fmla="+- 0 5636 3353"/>
                <a:gd name="T89" fmla="*/ T88 w 5198"/>
                <a:gd name="T90" fmla="+- 0 8999 7829"/>
                <a:gd name="T91" fmla="*/ 8999 h 1180"/>
                <a:gd name="T92" fmla="+- 0 6077 3353"/>
                <a:gd name="T93" fmla="*/ T92 w 5198"/>
                <a:gd name="T94" fmla="+- 0 9009 7829"/>
                <a:gd name="T95" fmla="*/ 9009 h 1180"/>
                <a:gd name="T96" fmla="+- 0 6506 3353"/>
                <a:gd name="T97" fmla="*/ T96 w 5198"/>
                <a:gd name="T98" fmla="+- 0 8975 7829"/>
                <a:gd name="T99" fmla="*/ 8975 h 1180"/>
                <a:gd name="T100" fmla="+- 0 6690 3353"/>
                <a:gd name="T101" fmla="*/ T100 w 5198"/>
                <a:gd name="T102" fmla="+- 0 8943 7829"/>
                <a:gd name="T103" fmla="*/ 8943 h 1180"/>
                <a:gd name="T104" fmla="+- 0 6903 3353"/>
                <a:gd name="T105" fmla="*/ T104 w 5198"/>
                <a:gd name="T106" fmla="+- 0 8897 7829"/>
                <a:gd name="T107" fmla="*/ 8897 h 1180"/>
                <a:gd name="T108" fmla="+- 0 7179 3353"/>
                <a:gd name="T109" fmla="*/ T108 w 5198"/>
                <a:gd name="T110" fmla="+- 0 8813 7829"/>
                <a:gd name="T111" fmla="*/ 8813 h 1180"/>
                <a:gd name="T112" fmla="+- 0 7247 3353"/>
                <a:gd name="T113" fmla="*/ T112 w 5198"/>
                <a:gd name="T114" fmla="+- 0 8789 7829"/>
                <a:gd name="T115" fmla="*/ 8789 h 1180"/>
                <a:gd name="T116" fmla="+- 0 7348 3353"/>
                <a:gd name="T117" fmla="*/ T116 w 5198"/>
                <a:gd name="T118" fmla="+- 0 8751 7829"/>
                <a:gd name="T119" fmla="*/ 8751 h 1180"/>
                <a:gd name="T120" fmla="+- 0 7448 3353"/>
                <a:gd name="T121" fmla="*/ T120 w 5198"/>
                <a:gd name="T122" fmla="+- 0 8711 7829"/>
                <a:gd name="T123" fmla="*/ 8711 h 1180"/>
                <a:gd name="T124" fmla="+- 0 7515 3353"/>
                <a:gd name="T125" fmla="*/ T124 w 5198"/>
                <a:gd name="T126" fmla="+- 0 8681 7829"/>
                <a:gd name="T127" fmla="*/ 8681 h 1180"/>
                <a:gd name="T128" fmla="+- 0 7825 3353"/>
                <a:gd name="T129" fmla="*/ T128 w 5198"/>
                <a:gd name="T130" fmla="+- 0 8529 7829"/>
                <a:gd name="T131" fmla="*/ 8529 h 1180"/>
                <a:gd name="T132" fmla="+- 0 5856 3353"/>
                <a:gd name="T133" fmla="*/ T132 w 5198"/>
                <a:gd name="T134" fmla="+- 0 8483 7829"/>
                <a:gd name="T135" fmla="*/ 8483 h 1180"/>
                <a:gd name="T136" fmla="+- 0 5759 3353"/>
                <a:gd name="T137" fmla="*/ T136 w 5198"/>
                <a:gd name="T138" fmla="+- 0 8481 7829"/>
                <a:gd name="T139" fmla="*/ 8481 h 1180"/>
                <a:gd name="T140" fmla="+- 0 5616 3353"/>
                <a:gd name="T141" fmla="*/ T140 w 5198"/>
                <a:gd name="T142" fmla="+- 0 8473 7829"/>
                <a:gd name="T143" fmla="*/ 8473 h 1180"/>
                <a:gd name="T144" fmla="+- 0 5428 3353"/>
                <a:gd name="T145" fmla="*/ T144 w 5198"/>
                <a:gd name="T146" fmla="+- 0 8455 7829"/>
                <a:gd name="T147" fmla="*/ 8455 h 1180"/>
                <a:gd name="T148" fmla="+- 0 5290 3353"/>
                <a:gd name="T149" fmla="*/ T148 w 5198"/>
                <a:gd name="T150" fmla="+- 0 8439 7829"/>
                <a:gd name="T151" fmla="*/ 8439 h 1180"/>
                <a:gd name="T152" fmla="+- 0 5199 3353"/>
                <a:gd name="T153" fmla="*/ T152 w 5198"/>
                <a:gd name="T154" fmla="+- 0 8425 7829"/>
                <a:gd name="T155" fmla="*/ 8425 h 1180"/>
                <a:gd name="T156" fmla="+- 0 5065 3353"/>
                <a:gd name="T157" fmla="*/ T156 w 5198"/>
                <a:gd name="T158" fmla="+- 0 8399 7829"/>
                <a:gd name="T159" fmla="*/ 8399 h 1180"/>
                <a:gd name="T160" fmla="+- 0 4934 3353"/>
                <a:gd name="T161" fmla="*/ T160 w 5198"/>
                <a:gd name="T162" fmla="+- 0 8371 7829"/>
                <a:gd name="T163" fmla="*/ 8371 h 1180"/>
                <a:gd name="T164" fmla="+- 0 4729 3353"/>
                <a:gd name="T165" fmla="*/ T164 w 5198"/>
                <a:gd name="T166" fmla="+- 0 8323 7829"/>
                <a:gd name="T167" fmla="*/ 8323 h 1180"/>
                <a:gd name="T168" fmla="+- 0 4509 3353"/>
                <a:gd name="T169" fmla="*/ T168 w 5198"/>
                <a:gd name="T170" fmla="+- 0 8263 7829"/>
                <a:gd name="T171" fmla="*/ 8263 h 1180"/>
                <a:gd name="T172" fmla="+- 0 4408 3353"/>
                <a:gd name="T173" fmla="*/ T172 w 5198"/>
                <a:gd name="T174" fmla="+- 0 8231 7829"/>
                <a:gd name="T175" fmla="*/ 8231 h 1180"/>
                <a:gd name="T176" fmla="+- 0 4345 3353"/>
                <a:gd name="T177" fmla="*/ T176 w 5198"/>
                <a:gd name="T178" fmla="+- 0 8209 7829"/>
                <a:gd name="T179" fmla="*/ 8209 h 1180"/>
                <a:gd name="T180" fmla="+- 0 4284 3353"/>
                <a:gd name="T181" fmla="*/ T180 w 5198"/>
                <a:gd name="T182" fmla="+- 0 8187 7829"/>
                <a:gd name="T183" fmla="*/ 8187 h 1180"/>
                <a:gd name="T184" fmla="+- 0 4225 3353"/>
                <a:gd name="T185" fmla="*/ T184 w 5198"/>
                <a:gd name="T186" fmla="+- 0 8165 7829"/>
                <a:gd name="T187" fmla="*/ 8165 h 1180"/>
                <a:gd name="T188" fmla="+- 0 4138 3353"/>
                <a:gd name="T189" fmla="*/ T188 w 5198"/>
                <a:gd name="T190" fmla="+- 0 8131 7829"/>
                <a:gd name="T191" fmla="*/ 8131 h 1180"/>
                <a:gd name="T192" fmla="+- 0 3934 3353"/>
                <a:gd name="T193" fmla="*/ T192 w 5198"/>
                <a:gd name="T194" fmla="+- 0 8049 7829"/>
                <a:gd name="T195" fmla="*/ 8049 h 1180"/>
                <a:gd name="T196" fmla="+- 0 3846 3353"/>
                <a:gd name="T197" fmla="*/ T196 w 5198"/>
                <a:gd name="T198" fmla="+- 0 8011 7829"/>
                <a:gd name="T199" fmla="*/ 8011 h 1180"/>
                <a:gd name="T200" fmla="+- 0 3757 3353"/>
                <a:gd name="T201" fmla="*/ T200 w 5198"/>
                <a:gd name="T202" fmla="+- 0 7971 7829"/>
                <a:gd name="T203" fmla="*/ 7971 h 1180"/>
                <a:gd name="T204" fmla="+- 0 3638 3353"/>
                <a:gd name="T205" fmla="*/ T204 w 5198"/>
                <a:gd name="T206" fmla="+- 0 7917 7829"/>
                <a:gd name="T207" fmla="*/ 7917 h 1180"/>
                <a:gd name="T208" fmla="+- 0 3587 3353"/>
                <a:gd name="T209" fmla="*/ T208 w 5198"/>
                <a:gd name="T210" fmla="+- 0 7893 7829"/>
                <a:gd name="T211" fmla="*/ 7893 h 1180"/>
                <a:gd name="T212" fmla="+- 0 3542 3353"/>
                <a:gd name="T213" fmla="*/ T212 w 5198"/>
                <a:gd name="T214" fmla="+- 0 7873 7829"/>
                <a:gd name="T215" fmla="*/ 7873 h 1180"/>
                <a:gd name="T216" fmla="+- 0 3503 3353"/>
                <a:gd name="T217" fmla="*/ T216 w 5198"/>
                <a:gd name="T218" fmla="+- 0 7857 7829"/>
                <a:gd name="T219" fmla="*/ 7857 h 1180"/>
                <a:gd name="T220" fmla="+- 0 3471 3353"/>
                <a:gd name="T221" fmla="*/ T220 w 5198"/>
                <a:gd name="T222" fmla="+- 0 7845 7829"/>
                <a:gd name="T223" fmla="*/ 7845 h 1180"/>
                <a:gd name="T224" fmla="+- 0 3445 3353"/>
                <a:gd name="T225" fmla="*/ T224 w 5198"/>
                <a:gd name="T226" fmla="+- 0 7837 7829"/>
                <a:gd name="T227" fmla="*/ 7837 h 1180"/>
                <a:gd name="T228" fmla="+- 0 3424 3353"/>
                <a:gd name="T229" fmla="*/ T228 w 5198"/>
                <a:gd name="T230" fmla="+- 0 7831 7829"/>
                <a:gd name="T231" fmla="*/ 7831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Lst>
              <a:rect l="0" t="0" r="r" b="b"/>
              <a:pathLst>
                <a:path w="5198" h="1180">
                  <a:moveTo>
                    <a:pt x="71" y="2"/>
                  </a:moveTo>
                  <a:lnTo>
                    <a:pt x="57" y="2"/>
                  </a:lnTo>
                  <a:lnTo>
                    <a:pt x="42" y="8"/>
                  </a:lnTo>
                  <a:lnTo>
                    <a:pt x="5" y="78"/>
                  </a:lnTo>
                  <a:lnTo>
                    <a:pt x="0" y="140"/>
                  </a:lnTo>
                  <a:lnTo>
                    <a:pt x="3" y="160"/>
                  </a:lnTo>
                  <a:lnTo>
                    <a:pt x="35" y="228"/>
                  </a:lnTo>
                  <a:lnTo>
                    <a:pt x="77" y="274"/>
                  </a:lnTo>
                  <a:lnTo>
                    <a:pt x="94" y="290"/>
                  </a:lnTo>
                  <a:lnTo>
                    <a:pt x="111" y="304"/>
                  </a:lnTo>
                  <a:lnTo>
                    <a:pt x="128" y="318"/>
                  </a:lnTo>
                  <a:lnTo>
                    <a:pt x="146" y="334"/>
                  </a:lnTo>
                  <a:lnTo>
                    <a:pt x="157" y="342"/>
                  </a:lnTo>
                  <a:lnTo>
                    <a:pt x="169" y="352"/>
                  </a:lnTo>
                  <a:lnTo>
                    <a:pt x="181" y="362"/>
                  </a:lnTo>
                  <a:lnTo>
                    <a:pt x="194" y="372"/>
                  </a:lnTo>
                  <a:lnTo>
                    <a:pt x="208" y="382"/>
                  </a:lnTo>
                  <a:lnTo>
                    <a:pt x="222" y="394"/>
                  </a:lnTo>
                  <a:lnTo>
                    <a:pt x="237" y="404"/>
                  </a:lnTo>
                  <a:lnTo>
                    <a:pt x="252" y="416"/>
                  </a:lnTo>
                  <a:lnTo>
                    <a:pt x="268" y="428"/>
                  </a:lnTo>
                  <a:lnTo>
                    <a:pt x="321" y="464"/>
                  </a:lnTo>
                  <a:lnTo>
                    <a:pt x="359" y="488"/>
                  </a:lnTo>
                  <a:lnTo>
                    <a:pt x="379" y="502"/>
                  </a:lnTo>
                  <a:lnTo>
                    <a:pt x="400" y="516"/>
                  </a:lnTo>
                  <a:lnTo>
                    <a:pt x="422" y="528"/>
                  </a:lnTo>
                  <a:lnTo>
                    <a:pt x="479" y="564"/>
                  </a:lnTo>
                  <a:lnTo>
                    <a:pt x="617" y="644"/>
                  </a:lnTo>
                  <a:lnTo>
                    <a:pt x="652" y="662"/>
                  </a:lnTo>
                  <a:lnTo>
                    <a:pt x="686" y="682"/>
                  </a:lnTo>
                  <a:lnTo>
                    <a:pt x="859" y="772"/>
                  </a:lnTo>
                  <a:lnTo>
                    <a:pt x="1067" y="868"/>
                  </a:lnTo>
                  <a:lnTo>
                    <a:pt x="1274" y="952"/>
                  </a:lnTo>
                  <a:lnTo>
                    <a:pt x="1448" y="1012"/>
                  </a:lnTo>
                  <a:lnTo>
                    <a:pt x="1624" y="1062"/>
                  </a:lnTo>
                  <a:lnTo>
                    <a:pt x="1659" y="1070"/>
                  </a:lnTo>
                  <a:lnTo>
                    <a:pt x="1695" y="1080"/>
                  </a:lnTo>
                  <a:lnTo>
                    <a:pt x="1801" y="1104"/>
                  </a:lnTo>
                  <a:lnTo>
                    <a:pt x="1837" y="1110"/>
                  </a:lnTo>
                  <a:lnTo>
                    <a:pt x="1872" y="1118"/>
                  </a:lnTo>
                  <a:lnTo>
                    <a:pt x="2018" y="1142"/>
                  </a:lnTo>
                  <a:lnTo>
                    <a:pt x="2055" y="1146"/>
                  </a:lnTo>
                  <a:lnTo>
                    <a:pt x="2092" y="1152"/>
                  </a:lnTo>
                  <a:lnTo>
                    <a:pt x="2206" y="1164"/>
                  </a:lnTo>
                  <a:lnTo>
                    <a:pt x="2244" y="1166"/>
                  </a:lnTo>
                  <a:lnTo>
                    <a:pt x="2283" y="1170"/>
                  </a:lnTo>
                  <a:lnTo>
                    <a:pt x="2480" y="1180"/>
                  </a:lnTo>
                  <a:lnTo>
                    <a:pt x="2724" y="1180"/>
                  </a:lnTo>
                  <a:lnTo>
                    <a:pt x="2923" y="1170"/>
                  </a:lnTo>
                  <a:lnTo>
                    <a:pt x="3153" y="1146"/>
                  </a:lnTo>
                  <a:lnTo>
                    <a:pt x="3300" y="1122"/>
                  </a:lnTo>
                  <a:lnTo>
                    <a:pt x="3337" y="1114"/>
                  </a:lnTo>
                  <a:lnTo>
                    <a:pt x="3373" y="1108"/>
                  </a:lnTo>
                  <a:lnTo>
                    <a:pt x="3550" y="1068"/>
                  </a:lnTo>
                  <a:lnTo>
                    <a:pt x="3758" y="1008"/>
                  </a:lnTo>
                  <a:lnTo>
                    <a:pt x="3826" y="984"/>
                  </a:lnTo>
                  <a:lnTo>
                    <a:pt x="3860" y="974"/>
                  </a:lnTo>
                  <a:lnTo>
                    <a:pt x="3894" y="960"/>
                  </a:lnTo>
                  <a:lnTo>
                    <a:pt x="3961" y="936"/>
                  </a:lnTo>
                  <a:lnTo>
                    <a:pt x="3995" y="922"/>
                  </a:lnTo>
                  <a:lnTo>
                    <a:pt x="4028" y="910"/>
                  </a:lnTo>
                  <a:lnTo>
                    <a:pt x="4095" y="882"/>
                  </a:lnTo>
                  <a:lnTo>
                    <a:pt x="4128" y="866"/>
                  </a:lnTo>
                  <a:lnTo>
                    <a:pt x="4162" y="852"/>
                  </a:lnTo>
                  <a:lnTo>
                    <a:pt x="4332" y="772"/>
                  </a:lnTo>
                  <a:lnTo>
                    <a:pt x="4472" y="700"/>
                  </a:lnTo>
                  <a:lnTo>
                    <a:pt x="4554" y="654"/>
                  </a:lnTo>
                  <a:lnTo>
                    <a:pt x="2503" y="654"/>
                  </a:lnTo>
                  <a:lnTo>
                    <a:pt x="2455" y="652"/>
                  </a:lnTo>
                  <a:lnTo>
                    <a:pt x="2406" y="652"/>
                  </a:lnTo>
                  <a:lnTo>
                    <a:pt x="2358" y="648"/>
                  </a:lnTo>
                  <a:lnTo>
                    <a:pt x="2263" y="644"/>
                  </a:lnTo>
                  <a:lnTo>
                    <a:pt x="2121" y="632"/>
                  </a:lnTo>
                  <a:lnTo>
                    <a:pt x="2075" y="626"/>
                  </a:lnTo>
                  <a:lnTo>
                    <a:pt x="2029" y="622"/>
                  </a:lnTo>
                  <a:lnTo>
                    <a:pt x="1937" y="610"/>
                  </a:lnTo>
                  <a:lnTo>
                    <a:pt x="1891" y="602"/>
                  </a:lnTo>
                  <a:lnTo>
                    <a:pt x="1846" y="596"/>
                  </a:lnTo>
                  <a:lnTo>
                    <a:pt x="1756" y="580"/>
                  </a:lnTo>
                  <a:lnTo>
                    <a:pt x="1712" y="570"/>
                  </a:lnTo>
                  <a:lnTo>
                    <a:pt x="1667" y="562"/>
                  </a:lnTo>
                  <a:lnTo>
                    <a:pt x="1581" y="542"/>
                  </a:lnTo>
                  <a:lnTo>
                    <a:pt x="1538" y="534"/>
                  </a:lnTo>
                  <a:lnTo>
                    <a:pt x="1376" y="494"/>
                  </a:lnTo>
                  <a:lnTo>
                    <a:pt x="1263" y="464"/>
                  </a:lnTo>
                  <a:lnTo>
                    <a:pt x="1156" y="434"/>
                  </a:lnTo>
                  <a:lnTo>
                    <a:pt x="1121" y="422"/>
                  </a:lnTo>
                  <a:lnTo>
                    <a:pt x="1055" y="402"/>
                  </a:lnTo>
                  <a:lnTo>
                    <a:pt x="1023" y="392"/>
                  </a:lnTo>
                  <a:lnTo>
                    <a:pt x="992" y="380"/>
                  </a:lnTo>
                  <a:lnTo>
                    <a:pt x="961" y="370"/>
                  </a:lnTo>
                  <a:lnTo>
                    <a:pt x="931" y="358"/>
                  </a:lnTo>
                  <a:lnTo>
                    <a:pt x="902" y="348"/>
                  </a:lnTo>
                  <a:lnTo>
                    <a:pt x="872" y="336"/>
                  </a:lnTo>
                  <a:lnTo>
                    <a:pt x="843" y="326"/>
                  </a:lnTo>
                  <a:lnTo>
                    <a:pt x="785" y="302"/>
                  </a:lnTo>
                  <a:lnTo>
                    <a:pt x="756" y="292"/>
                  </a:lnTo>
                  <a:lnTo>
                    <a:pt x="581" y="220"/>
                  </a:lnTo>
                  <a:lnTo>
                    <a:pt x="552" y="206"/>
                  </a:lnTo>
                  <a:lnTo>
                    <a:pt x="493" y="182"/>
                  </a:lnTo>
                  <a:lnTo>
                    <a:pt x="434" y="154"/>
                  </a:lnTo>
                  <a:lnTo>
                    <a:pt x="404" y="142"/>
                  </a:lnTo>
                  <a:lnTo>
                    <a:pt x="314" y="100"/>
                  </a:lnTo>
                  <a:lnTo>
                    <a:pt x="285" y="88"/>
                  </a:lnTo>
                  <a:lnTo>
                    <a:pt x="259" y="76"/>
                  </a:lnTo>
                  <a:lnTo>
                    <a:pt x="234" y="64"/>
                  </a:lnTo>
                  <a:lnTo>
                    <a:pt x="210" y="54"/>
                  </a:lnTo>
                  <a:lnTo>
                    <a:pt x="189" y="44"/>
                  </a:lnTo>
                  <a:lnTo>
                    <a:pt x="169" y="36"/>
                  </a:lnTo>
                  <a:lnTo>
                    <a:pt x="150" y="28"/>
                  </a:lnTo>
                  <a:lnTo>
                    <a:pt x="133" y="22"/>
                  </a:lnTo>
                  <a:lnTo>
                    <a:pt x="118" y="16"/>
                  </a:lnTo>
                  <a:lnTo>
                    <a:pt x="104" y="12"/>
                  </a:lnTo>
                  <a:lnTo>
                    <a:pt x="92" y="8"/>
                  </a:lnTo>
                  <a:lnTo>
                    <a:pt x="81" y="4"/>
                  </a:lnTo>
                  <a:lnTo>
                    <a:pt x="71" y="2"/>
                  </a:lnTo>
                </a:path>
              </a:pathLst>
            </a:custGeom>
            <a:grpFill/>
            <a:ln w="9525">
              <a:solidFill>
                <a:srgbClr val="E7E8E8"/>
              </a:solidFill>
              <a:round/>
              <a:headEnd/>
              <a:tailEnd/>
            </a:ln>
          </p:spPr>
          <p:txBody>
            <a:bodyPr/>
            <a:lstStyle/>
            <a:p>
              <a:pPr>
                <a:defRPr/>
              </a:pPr>
              <a:endParaRPr lang="fr-FR"/>
            </a:p>
          </p:txBody>
        </p:sp>
        <p:sp>
          <p:nvSpPr>
            <p:cNvPr id="24" name="Freeform 11"/>
            <p:cNvSpPr>
              <a:spLocks/>
            </p:cNvSpPr>
            <p:nvPr/>
          </p:nvSpPr>
          <p:spPr bwMode="auto">
            <a:xfrm>
              <a:off x="3353" y="7829"/>
              <a:ext cx="5198" cy="1180"/>
            </a:xfrm>
            <a:custGeom>
              <a:avLst/>
              <a:gdLst>
                <a:gd name="T0" fmla="+- 0 8470 3353"/>
                <a:gd name="T1" fmla="*/ T0 w 5198"/>
                <a:gd name="T2" fmla="+- 0 7831 7829"/>
                <a:gd name="T3" fmla="*/ 7831 h 1180"/>
                <a:gd name="T4" fmla="+- 0 8452 3353"/>
                <a:gd name="T5" fmla="*/ T4 w 5198"/>
                <a:gd name="T6" fmla="+- 0 7837 7829"/>
                <a:gd name="T7" fmla="*/ 7837 h 1180"/>
                <a:gd name="T8" fmla="+- 0 8426 3353"/>
                <a:gd name="T9" fmla="*/ T8 w 5198"/>
                <a:gd name="T10" fmla="+- 0 7847 7829"/>
                <a:gd name="T11" fmla="*/ 7847 h 1180"/>
                <a:gd name="T12" fmla="+- 0 8391 3353"/>
                <a:gd name="T13" fmla="*/ T12 w 5198"/>
                <a:gd name="T14" fmla="+- 0 7863 7829"/>
                <a:gd name="T15" fmla="*/ 7863 h 1180"/>
                <a:gd name="T16" fmla="+- 0 8348 3353"/>
                <a:gd name="T17" fmla="*/ T16 w 5198"/>
                <a:gd name="T18" fmla="+- 0 7881 7829"/>
                <a:gd name="T19" fmla="*/ 7881 h 1180"/>
                <a:gd name="T20" fmla="+- 0 8297 3353"/>
                <a:gd name="T21" fmla="*/ T20 w 5198"/>
                <a:gd name="T22" fmla="+- 0 7905 7829"/>
                <a:gd name="T23" fmla="*/ 7905 h 1180"/>
                <a:gd name="T24" fmla="+- 0 8238 3353"/>
                <a:gd name="T25" fmla="*/ T24 w 5198"/>
                <a:gd name="T26" fmla="+- 0 7931 7829"/>
                <a:gd name="T27" fmla="*/ 7931 h 1180"/>
                <a:gd name="T28" fmla="+- 0 8153 3353"/>
                <a:gd name="T29" fmla="*/ T28 w 5198"/>
                <a:gd name="T30" fmla="+- 0 7971 7829"/>
                <a:gd name="T31" fmla="*/ 7971 h 1180"/>
                <a:gd name="T32" fmla="+- 0 8047 3353"/>
                <a:gd name="T33" fmla="*/ T32 w 5198"/>
                <a:gd name="T34" fmla="+- 0 8017 7829"/>
                <a:gd name="T35" fmla="*/ 8017 h 1180"/>
                <a:gd name="T36" fmla="+- 0 7964 3353"/>
                <a:gd name="T37" fmla="*/ T36 w 5198"/>
                <a:gd name="T38" fmla="+- 0 8051 7829"/>
                <a:gd name="T39" fmla="*/ 8051 h 1180"/>
                <a:gd name="T40" fmla="+- 0 7877 3353"/>
                <a:gd name="T41" fmla="*/ T40 w 5198"/>
                <a:gd name="T42" fmla="+- 0 8085 7829"/>
                <a:gd name="T43" fmla="*/ 8085 h 1180"/>
                <a:gd name="T44" fmla="+- 0 7788 3353"/>
                <a:gd name="T45" fmla="*/ T44 w 5198"/>
                <a:gd name="T46" fmla="+- 0 8119 7829"/>
                <a:gd name="T47" fmla="*/ 8119 h 1180"/>
                <a:gd name="T48" fmla="+- 0 7727 3353"/>
                <a:gd name="T49" fmla="*/ T48 w 5198"/>
                <a:gd name="T50" fmla="+- 0 8141 7829"/>
                <a:gd name="T51" fmla="*/ 8141 h 1180"/>
                <a:gd name="T52" fmla="+- 0 7567 3353"/>
                <a:gd name="T53" fmla="*/ T52 w 5198"/>
                <a:gd name="T54" fmla="+- 0 8199 7829"/>
                <a:gd name="T55" fmla="*/ 8199 h 1180"/>
                <a:gd name="T56" fmla="+- 0 7430 3353"/>
                <a:gd name="T57" fmla="*/ T56 w 5198"/>
                <a:gd name="T58" fmla="+- 0 8245 7829"/>
                <a:gd name="T59" fmla="*/ 8245 h 1180"/>
                <a:gd name="T60" fmla="+- 0 7321 3353"/>
                <a:gd name="T61" fmla="*/ T60 w 5198"/>
                <a:gd name="T62" fmla="+- 0 8279 7829"/>
                <a:gd name="T63" fmla="*/ 8279 h 1180"/>
                <a:gd name="T64" fmla="+- 0 7246 3353"/>
                <a:gd name="T65" fmla="*/ T64 w 5198"/>
                <a:gd name="T66" fmla="+- 0 8301 7829"/>
                <a:gd name="T67" fmla="*/ 8301 h 1180"/>
                <a:gd name="T68" fmla="+- 0 7128 3353"/>
                <a:gd name="T69" fmla="*/ T68 w 5198"/>
                <a:gd name="T70" fmla="+- 0 8333 7829"/>
                <a:gd name="T71" fmla="*/ 8333 h 1180"/>
                <a:gd name="T72" fmla="+- 0 6877 3353"/>
                <a:gd name="T73" fmla="*/ T72 w 5198"/>
                <a:gd name="T74" fmla="+- 0 8391 7829"/>
                <a:gd name="T75" fmla="*/ 8391 h 1180"/>
                <a:gd name="T76" fmla="+- 0 6656 3353"/>
                <a:gd name="T77" fmla="*/ T76 w 5198"/>
                <a:gd name="T78" fmla="+- 0 8433 7829"/>
                <a:gd name="T79" fmla="*/ 8433 h 1180"/>
                <a:gd name="T80" fmla="+- 0 6289 3353"/>
                <a:gd name="T81" fmla="*/ T80 w 5198"/>
                <a:gd name="T82" fmla="+- 0 8473 7829"/>
                <a:gd name="T83" fmla="*/ 8473 h 1180"/>
                <a:gd name="T84" fmla="+- 0 6195 3353"/>
                <a:gd name="T85" fmla="*/ T84 w 5198"/>
                <a:gd name="T86" fmla="+- 0 8479 7829"/>
                <a:gd name="T87" fmla="*/ 8479 h 1180"/>
                <a:gd name="T88" fmla="+- 0 6099 3353"/>
                <a:gd name="T89" fmla="*/ T88 w 5198"/>
                <a:gd name="T90" fmla="+- 0 8481 7829"/>
                <a:gd name="T91" fmla="*/ 8481 h 1180"/>
                <a:gd name="T92" fmla="+- 0 7907 3353"/>
                <a:gd name="T93" fmla="*/ T92 w 5198"/>
                <a:gd name="T94" fmla="+- 0 8483 7829"/>
                <a:gd name="T95" fmla="*/ 8483 h 1180"/>
                <a:gd name="T96" fmla="+- 0 8006 3353"/>
                <a:gd name="T97" fmla="*/ T96 w 5198"/>
                <a:gd name="T98" fmla="+- 0 8427 7829"/>
                <a:gd name="T99" fmla="*/ 8427 h 1180"/>
                <a:gd name="T100" fmla="+- 0 8081 3353"/>
                <a:gd name="T101" fmla="*/ T100 w 5198"/>
                <a:gd name="T102" fmla="+- 0 8385 7829"/>
                <a:gd name="T103" fmla="*/ 8385 h 1180"/>
                <a:gd name="T104" fmla="+- 0 8140 3353"/>
                <a:gd name="T105" fmla="*/ T104 w 5198"/>
                <a:gd name="T106" fmla="+- 0 8347 7829"/>
                <a:gd name="T107" fmla="*/ 8347 h 1180"/>
                <a:gd name="T108" fmla="+- 0 8181 3353"/>
                <a:gd name="T109" fmla="*/ T108 w 5198"/>
                <a:gd name="T110" fmla="+- 0 8321 7829"/>
                <a:gd name="T111" fmla="*/ 8321 h 1180"/>
                <a:gd name="T112" fmla="+- 0 8220 3353"/>
                <a:gd name="T113" fmla="*/ T112 w 5198"/>
                <a:gd name="T114" fmla="+- 0 8297 7829"/>
                <a:gd name="T115" fmla="*/ 8297 h 1180"/>
                <a:gd name="T116" fmla="+- 0 8256 3353"/>
                <a:gd name="T117" fmla="*/ T116 w 5198"/>
                <a:gd name="T118" fmla="+- 0 8271 7829"/>
                <a:gd name="T119" fmla="*/ 8271 h 1180"/>
                <a:gd name="T120" fmla="+- 0 8289 3353"/>
                <a:gd name="T121" fmla="*/ T120 w 5198"/>
                <a:gd name="T122" fmla="+- 0 8249 7829"/>
                <a:gd name="T123" fmla="*/ 8249 h 1180"/>
                <a:gd name="T124" fmla="+- 0 8320 3353"/>
                <a:gd name="T125" fmla="*/ T124 w 5198"/>
                <a:gd name="T126" fmla="+- 0 8227 7829"/>
                <a:gd name="T127" fmla="*/ 8227 h 1180"/>
                <a:gd name="T128" fmla="+- 0 8386 3353"/>
                <a:gd name="T129" fmla="*/ T128 w 5198"/>
                <a:gd name="T130" fmla="+- 0 8175 7829"/>
                <a:gd name="T131" fmla="*/ 8175 h 1180"/>
                <a:gd name="T132" fmla="+- 0 8423 3353"/>
                <a:gd name="T133" fmla="*/ T132 w 5198"/>
                <a:gd name="T134" fmla="+- 0 8143 7829"/>
                <a:gd name="T135" fmla="*/ 8143 h 1180"/>
                <a:gd name="T136" fmla="+- 0 8454 3353"/>
                <a:gd name="T137" fmla="*/ T136 w 5198"/>
                <a:gd name="T138" fmla="+- 0 8117 7829"/>
                <a:gd name="T139" fmla="*/ 8117 h 1180"/>
                <a:gd name="T140" fmla="+- 0 8510 3353"/>
                <a:gd name="T141" fmla="*/ T140 w 5198"/>
                <a:gd name="T142" fmla="+- 0 8057 7829"/>
                <a:gd name="T143" fmla="*/ 8057 h 1180"/>
                <a:gd name="T144" fmla="+- 0 8552 3353"/>
                <a:gd name="T145" fmla="*/ T144 w 5198"/>
                <a:gd name="T146" fmla="+- 0 7939 7829"/>
                <a:gd name="T147" fmla="*/ 7939 h 1180"/>
                <a:gd name="T148" fmla="+- 0 8525 3353"/>
                <a:gd name="T149" fmla="*/ T148 w 5198"/>
                <a:gd name="T150" fmla="+- 0 7849 7829"/>
                <a:gd name="T151" fmla="*/ 7849 h 1180"/>
                <a:gd name="T152" fmla="+- 0 8476 3353"/>
                <a:gd name="T153" fmla="*/ T152 w 5198"/>
                <a:gd name="T154" fmla="+- 0 7829 7829"/>
                <a:gd name="T155" fmla="*/ 7829 h 118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Lst>
              <a:rect l="0" t="0" r="r" b="b"/>
              <a:pathLst>
                <a:path w="5198" h="1180">
                  <a:moveTo>
                    <a:pt x="5123" y="0"/>
                  </a:moveTo>
                  <a:lnTo>
                    <a:pt x="5117" y="2"/>
                  </a:lnTo>
                  <a:lnTo>
                    <a:pt x="5109" y="4"/>
                  </a:lnTo>
                  <a:lnTo>
                    <a:pt x="5099" y="8"/>
                  </a:lnTo>
                  <a:lnTo>
                    <a:pt x="5087" y="12"/>
                  </a:lnTo>
                  <a:lnTo>
                    <a:pt x="5073" y="18"/>
                  </a:lnTo>
                  <a:lnTo>
                    <a:pt x="5056" y="26"/>
                  </a:lnTo>
                  <a:lnTo>
                    <a:pt x="5038" y="34"/>
                  </a:lnTo>
                  <a:lnTo>
                    <a:pt x="5018" y="42"/>
                  </a:lnTo>
                  <a:lnTo>
                    <a:pt x="4995" y="52"/>
                  </a:lnTo>
                  <a:lnTo>
                    <a:pt x="4971" y="64"/>
                  </a:lnTo>
                  <a:lnTo>
                    <a:pt x="4944" y="76"/>
                  </a:lnTo>
                  <a:lnTo>
                    <a:pt x="4915" y="88"/>
                  </a:lnTo>
                  <a:lnTo>
                    <a:pt x="4885" y="102"/>
                  </a:lnTo>
                  <a:lnTo>
                    <a:pt x="4852" y="118"/>
                  </a:lnTo>
                  <a:lnTo>
                    <a:pt x="4800" y="142"/>
                  </a:lnTo>
                  <a:lnTo>
                    <a:pt x="4774" y="152"/>
                  </a:lnTo>
                  <a:lnTo>
                    <a:pt x="4694" y="188"/>
                  </a:lnTo>
                  <a:lnTo>
                    <a:pt x="4666" y="198"/>
                  </a:lnTo>
                  <a:lnTo>
                    <a:pt x="4611" y="222"/>
                  </a:lnTo>
                  <a:lnTo>
                    <a:pt x="4582" y="232"/>
                  </a:lnTo>
                  <a:lnTo>
                    <a:pt x="4524" y="256"/>
                  </a:lnTo>
                  <a:lnTo>
                    <a:pt x="4495" y="266"/>
                  </a:lnTo>
                  <a:lnTo>
                    <a:pt x="4435" y="290"/>
                  </a:lnTo>
                  <a:lnTo>
                    <a:pt x="4404" y="300"/>
                  </a:lnTo>
                  <a:lnTo>
                    <a:pt x="4374" y="312"/>
                  </a:lnTo>
                  <a:lnTo>
                    <a:pt x="4247" y="360"/>
                  </a:lnTo>
                  <a:lnTo>
                    <a:pt x="4214" y="370"/>
                  </a:lnTo>
                  <a:lnTo>
                    <a:pt x="4112" y="406"/>
                  </a:lnTo>
                  <a:lnTo>
                    <a:pt x="4077" y="416"/>
                  </a:lnTo>
                  <a:lnTo>
                    <a:pt x="4005" y="440"/>
                  </a:lnTo>
                  <a:lnTo>
                    <a:pt x="3968" y="450"/>
                  </a:lnTo>
                  <a:lnTo>
                    <a:pt x="3931" y="462"/>
                  </a:lnTo>
                  <a:lnTo>
                    <a:pt x="3893" y="472"/>
                  </a:lnTo>
                  <a:lnTo>
                    <a:pt x="3854" y="484"/>
                  </a:lnTo>
                  <a:lnTo>
                    <a:pt x="3775" y="504"/>
                  </a:lnTo>
                  <a:lnTo>
                    <a:pt x="3567" y="554"/>
                  </a:lnTo>
                  <a:lnTo>
                    <a:pt x="3524" y="562"/>
                  </a:lnTo>
                  <a:lnTo>
                    <a:pt x="3480" y="572"/>
                  </a:lnTo>
                  <a:lnTo>
                    <a:pt x="3303" y="604"/>
                  </a:lnTo>
                  <a:lnTo>
                    <a:pt x="3122" y="628"/>
                  </a:lnTo>
                  <a:lnTo>
                    <a:pt x="2936" y="644"/>
                  </a:lnTo>
                  <a:lnTo>
                    <a:pt x="2889" y="646"/>
                  </a:lnTo>
                  <a:lnTo>
                    <a:pt x="2842" y="650"/>
                  </a:lnTo>
                  <a:lnTo>
                    <a:pt x="2794" y="652"/>
                  </a:lnTo>
                  <a:lnTo>
                    <a:pt x="2746" y="652"/>
                  </a:lnTo>
                  <a:lnTo>
                    <a:pt x="2698" y="654"/>
                  </a:lnTo>
                  <a:lnTo>
                    <a:pt x="4554" y="654"/>
                  </a:lnTo>
                  <a:lnTo>
                    <a:pt x="4616" y="620"/>
                  </a:lnTo>
                  <a:lnTo>
                    <a:pt x="4653" y="598"/>
                  </a:lnTo>
                  <a:lnTo>
                    <a:pt x="4690" y="578"/>
                  </a:lnTo>
                  <a:lnTo>
                    <a:pt x="4728" y="556"/>
                  </a:lnTo>
                  <a:lnTo>
                    <a:pt x="4766" y="532"/>
                  </a:lnTo>
                  <a:lnTo>
                    <a:pt x="4787" y="518"/>
                  </a:lnTo>
                  <a:lnTo>
                    <a:pt x="4808" y="506"/>
                  </a:lnTo>
                  <a:lnTo>
                    <a:pt x="4828" y="492"/>
                  </a:lnTo>
                  <a:lnTo>
                    <a:pt x="4848" y="480"/>
                  </a:lnTo>
                  <a:lnTo>
                    <a:pt x="4867" y="468"/>
                  </a:lnTo>
                  <a:lnTo>
                    <a:pt x="4885" y="454"/>
                  </a:lnTo>
                  <a:lnTo>
                    <a:pt x="4903" y="442"/>
                  </a:lnTo>
                  <a:lnTo>
                    <a:pt x="4920" y="432"/>
                  </a:lnTo>
                  <a:lnTo>
                    <a:pt x="4936" y="420"/>
                  </a:lnTo>
                  <a:lnTo>
                    <a:pt x="4952" y="408"/>
                  </a:lnTo>
                  <a:lnTo>
                    <a:pt x="4967" y="398"/>
                  </a:lnTo>
                  <a:lnTo>
                    <a:pt x="4982" y="386"/>
                  </a:lnTo>
                  <a:lnTo>
                    <a:pt x="5033" y="346"/>
                  </a:lnTo>
                  <a:lnTo>
                    <a:pt x="5045" y="336"/>
                  </a:lnTo>
                  <a:lnTo>
                    <a:pt x="5070" y="314"/>
                  </a:lnTo>
                  <a:lnTo>
                    <a:pt x="5086" y="300"/>
                  </a:lnTo>
                  <a:lnTo>
                    <a:pt x="5101" y="288"/>
                  </a:lnTo>
                  <a:lnTo>
                    <a:pt x="5116" y="274"/>
                  </a:lnTo>
                  <a:lnTo>
                    <a:pt x="5157" y="228"/>
                  </a:lnTo>
                  <a:lnTo>
                    <a:pt x="5187" y="176"/>
                  </a:lnTo>
                  <a:lnTo>
                    <a:pt x="5199" y="110"/>
                  </a:lnTo>
                  <a:lnTo>
                    <a:pt x="5196" y="80"/>
                  </a:lnTo>
                  <a:lnTo>
                    <a:pt x="5172" y="20"/>
                  </a:lnTo>
                  <a:lnTo>
                    <a:pt x="5142" y="2"/>
                  </a:lnTo>
                  <a:lnTo>
                    <a:pt x="5123" y="0"/>
                  </a:lnTo>
                </a:path>
              </a:pathLst>
            </a:custGeom>
            <a:grpFill/>
            <a:ln w="9525">
              <a:solidFill>
                <a:srgbClr val="E7E8E8"/>
              </a:solidFill>
              <a:round/>
              <a:headEnd/>
              <a:tailEnd/>
            </a:ln>
          </p:spPr>
          <p:txBody>
            <a:bodyPr/>
            <a:lstStyle/>
            <a:p>
              <a:pPr>
                <a:defRPr/>
              </a:pPr>
              <a:endParaRPr lang="fr-FR"/>
            </a:p>
          </p:txBody>
        </p:sp>
      </p:grpSp>
      <p:sp>
        <p:nvSpPr>
          <p:cNvPr id="1027" name="Espace réservé du texte 2"/>
          <p:cNvSpPr>
            <a:spLocks noGrp="1"/>
          </p:cNvSpPr>
          <p:nvPr>
            <p:ph type="body" idx="1"/>
          </p:nvPr>
        </p:nvSpPr>
        <p:spPr bwMode="auto">
          <a:xfrm>
            <a:off x="1062046" y="1200151"/>
            <a:ext cx="7624753" cy="3394472"/>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2" name="Espace réservé du pied de page 11"/>
          <p:cNvSpPr>
            <a:spLocks noGrp="1"/>
          </p:cNvSpPr>
          <p:nvPr>
            <p:ph type="ftr" sz="quarter" idx="3"/>
          </p:nvPr>
        </p:nvSpPr>
        <p:spPr>
          <a:xfrm>
            <a:off x="1691266" y="128587"/>
            <a:ext cx="6664768" cy="301229"/>
          </a:xfrm>
          <a:prstGeom prst="rect">
            <a:avLst/>
          </a:prstGeom>
        </p:spPr>
        <p:txBody>
          <a:bodyPr vert="horz" wrap="square" lIns="91440" tIns="45720" rIns="91440" bIns="45720" numCol="1" anchor="ctr" anchorCtr="0" compatLnSpc="1">
            <a:prstTxWarp prst="textNoShape">
              <a:avLst/>
            </a:prstTxWarp>
          </a:bodyPr>
          <a:lstStyle>
            <a:lvl1pPr marL="0" marR="0" indent="0" algn="l" defTabSz="457200" rtl="0" eaLnBrk="1" fontAlgn="base" latinLnBrk="0" hangingPunct="1">
              <a:lnSpc>
                <a:spcPct val="100000"/>
              </a:lnSpc>
              <a:spcBef>
                <a:spcPct val="0"/>
              </a:spcBef>
              <a:spcAft>
                <a:spcPct val="0"/>
              </a:spcAft>
              <a:buClrTx/>
              <a:buSzTx/>
              <a:buFontTx/>
              <a:buNone/>
              <a:tabLst/>
              <a:defRPr sz="1000" b="0">
                <a:solidFill>
                  <a:schemeClr val="bg1">
                    <a:lumMod val="65000"/>
                  </a:schemeClr>
                </a:solidFill>
                <a:latin typeface="Verdana"/>
                <a:cs typeface="Verdana"/>
              </a:defRPr>
            </a:lvl1pPr>
          </a:lstStyle>
          <a:p>
            <a:pPr>
              <a:defRPr/>
            </a:pPr>
            <a:r>
              <a:rPr lang="fr-FR" dirty="0"/>
              <a:t>Une force pour le territoire</a:t>
            </a:r>
          </a:p>
        </p:txBody>
      </p:sp>
      <p:sp>
        <p:nvSpPr>
          <p:cNvPr id="5" name="Ellipse 4"/>
          <p:cNvSpPr>
            <a:spLocks/>
          </p:cNvSpPr>
          <p:nvPr/>
        </p:nvSpPr>
        <p:spPr>
          <a:xfrm>
            <a:off x="8479987" y="178317"/>
            <a:ext cx="214824" cy="216000"/>
          </a:xfrm>
          <a:prstGeom prst="ellipse">
            <a:avLst/>
          </a:prstGeom>
          <a:solidFill>
            <a:srgbClr val="313E5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pic>
        <p:nvPicPr>
          <p:cNvPr id="1030" name="Image 3" descr="LOGO_AMU_RVB.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457201" y="108347"/>
            <a:ext cx="1013714" cy="3483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Espace réservé du numéro de diapositive 12"/>
          <p:cNvSpPr>
            <a:spLocks noGrp="1"/>
          </p:cNvSpPr>
          <p:nvPr>
            <p:ph type="sldNum" sz="quarter" idx="4"/>
          </p:nvPr>
        </p:nvSpPr>
        <p:spPr>
          <a:xfrm>
            <a:off x="8356034" y="225029"/>
            <a:ext cx="454025" cy="10596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800" b="1">
                <a:solidFill>
                  <a:schemeClr val="bg1"/>
                </a:solidFill>
                <a:latin typeface="Arial"/>
                <a:cs typeface="Arial"/>
              </a:defRPr>
            </a:lvl1pPr>
          </a:lstStyle>
          <a:p>
            <a:pPr>
              <a:defRPr/>
            </a:pPr>
            <a:fld id="{6B5D263F-7ACE-9740-9441-ACD31CB0F002}" type="slidenum">
              <a:rPr lang="fr-FR"/>
              <a:pPr>
                <a:defRPr/>
              </a:pPr>
              <a:t>‹N°›</a:t>
            </a:fld>
            <a:endParaRPr lang="fr-FR" dirty="0"/>
          </a:p>
        </p:txBody>
      </p:sp>
      <p:cxnSp>
        <p:nvCxnSpPr>
          <p:cNvPr id="9" name="Connecteur droit 8"/>
          <p:cNvCxnSpPr/>
          <p:nvPr/>
        </p:nvCxnSpPr>
        <p:spPr>
          <a:xfrm flipV="1">
            <a:off x="8583045" y="-146447"/>
            <a:ext cx="0" cy="34171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
        <p:nvSpPr>
          <p:cNvPr id="1028" name="Espace réservé du titre 9"/>
          <p:cNvSpPr>
            <a:spLocks noGrp="1"/>
          </p:cNvSpPr>
          <p:nvPr>
            <p:ph type="title"/>
          </p:nvPr>
        </p:nvSpPr>
        <p:spPr bwMode="auto">
          <a:xfrm>
            <a:off x="457200" y="608037"/>
            <a:ext cx="8229600" cy="48220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dirty="0"/>
              <a:t>Cliquez et modifiez le titre</a:t>
            </a:r>
          </a:p>
        </p:txBody>
      </p:sp>
      <p:cxnSp>
        <p:nvCxnSpPr>
          <p:cNvPr id="15" name="Connecteur droit 14"/>
          <p:cNvCxnSpPr/>
          <p:nvPr/>
        </p:nvCxnSpPr>
        <p:spPr>
          <a:xfrm flipH="1">
            <a:off x="2" y="712805"/>
            <a:ext cx="585430" cy="0"/>
          </a:xfrm>
          <a:prstGeom prst="line">
            <a:avLst/>
          </a:prstGeom>
          <a:ln w="12700">
            <a:solidFill>
              <a:srgbClr val="313E56"/>
            </a:solidFill>
            <a:prstDash val="sysDot"/>
            <a:roun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91351" r:id="rId1"/>
    <p:sldLayoutId id="2147491352" r:id="rId2"/>
    <p:sldLayoutId id="2147491340" r:id="rId3"/>
    <p:sldLayoutId id="2147491353" r:id="rId4"/>
    <p:sldLayoutId id="2147491341" r:id="rId5"/>
    <p:sldLayoutId id="2147491342" r:id="rId6"/>
    <p:sldLayoutId id="2147491343" r:id="rId7"/>
    <p:sldLayoutId id="2147491344" r:id="rId8"/>
    <p:sldLayoutId id="2147491345" r:id="rId9"/>
    <p:sldLayoutId id="2147491346" r:id="rId10"/>
    <p:sldLayoutId id="2147491347" r:id="rId11"/>
    <p:sldLayoutId id="2147491348" r:id="rId12"/>
    <p:sldLayoutId id="2147491349" r:id="rId13"/>
  </p:sldLayoutIdLst>
  <p:hf hdr="0" dt="0"/>
  <p:txStyles>
    <p:titleStyle>
      <a:lvl1pPr algn="l" defTabSz="457200" rtl="0" eaLnBrk="1" fontAlgn="base" hangingPunct="1">
        <a:spcBef>
          <a:spcPct val="0"/>
        </a:spcBef>
        <a:spcAft>
          <a:spcPct val="0"/>
        </a:spcAft>
        <a:defRPr sz="2600" b="1" kern="1200">
          <a:solidFill>
            <a:srgbClr val="313E56"/>
          </a:solidFill>
          <a:uFill>
            <a:solidFill>
              <a:schemeClr val="bg1"/>
            </a:solidFill>
          </a:uFill>
          <a:latin typeface="Arial"/>
          <a:ea typeface="ＭＳ Ｐゴシック" charset="-128"/>
          <a:cs typeface="Arial"/>
        </a:defRPr>
      </a:lvl1pPr>
      <a:lvl2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2pPr>
      <a:lvl3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3pPr>
      <a:lvl4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4pPr>
      <a:lvl5pPr algn="l" defTabSz="457200" rtl="0" eaLnBrk="1" fontAlgn="base" hangingPunct="1">
        <a:spcBef>
          <a:spcPct val="0"/>
        </a:spcBef>
        <a:spcAft>
          <a:spcPct val="0"/>
        </a:spcAft>
        <a:defRPr sz="2600" b="1">
          <a:solidFill>
            <a:srgbClr val="313E56"/>
          </a:solidFill>
          <a:latin typeface="Arial" charset="0"/>
          <a:ea typeface="ＭＳ Ｐゴシック" charset="-128"/>
          <a:cs typeface="Verdana" pitchFamily="34" charset="0"/>
        </a:defRPr>
      </a:lvl5pPr>
      <a:lvl6pPr marL="457200" algn="l" defTabSz="457200" rtl="0" eaLnBrk="1" fontAlgn="base" hangingPunct="1">
        <a:spcBef>
          <a:spcPct val="0"/>
        </a:spcBef>
        <a:spcAft>
          <a:spcPct val="0"/>
        </a:spcAft>
        <a:defRPr sz="2600" b="1">
          <a:solidFill>
            <a:srgbClr val="2663B4"/>
          </a:solidFill>
          <a:latin typeface="Verdana" charset="0"/>
          <a:ea typeface="ＭＳ Ｐゴシック" charset="-128"/>
        </a:defRPr>
      </a:lvl6pPr>
      <a:lvl7pPr marL="914400" algn="l" defTabSz="457200" rtl="0" eaLnBrk="1" fontAlgn="base" hangingPunct="1">
        <a:spcBef>
          <a:spcPct val="0"/>
        </a:spcBef>
        <a:spcAft>
          <a:spcPct val="0"/>
        </a:spcAft>
        <a:defRPr sz="2600" b="1">
          <a:solidFill>
            <a:srgbClr val="2663B4"/>
          </a:solidFill>
          <a:latin typeface="Verdana" charset="0"/>
          <a:ea typeface="ＭＳ Ｐゴシック" charset="-128"/>
        </a:defRPr>
      </a:lvl7pPr>
      <a:lvl8pPr marL="1371600" algn="l" defTabSz="457200" rtl="0" eaLnBrk="1" fontAlgn="base" hangingPunct="1">
        <a:spcBef>
          <a:spcPct val="0"/>
        </a:spcBef>
        <a:spcAft>
          <a:spcPct val="0"/>
        </a:spcAft>
        <a:defRPr sz="2600" b="1">
          <a:solidFill>
            <a:srgbClr val="2663B4"/>
          </a:solidFill>
          <a:latin typeface="Verdana" charset="0"/>
          <a:ea typeface="ＭＳ Ｐゴシック" charset="-128"/>
        </a:defRPr>
      </a:lvl8pPr>
      <a:lvl9pPr marL="1828800" algn="l" defTabSz="457200" rtl="0" eaLnBrk="1" fontAlgn="base" hangingPunct="1">
        <a:spcBef>
          <a:spcPct val="0"/>
        </a:spcBef>
        <a:spcAft>
          <a:spcPct val="0"/>
        </a:spcAft>
        <a:defRPr sz="2600" b="1">
          <a:solidFill>
            <a:srgbClr val="2663B4"/>
          </a:solidFill>
          <a:latin typeface="Verdana" charset="0"/>
          <a:ea typeface="ＭＳ Ｐゴシック" charset="-128"/>
        </a:defRPr>
      </a:lvl9pPr>
    </p:titleStyle>
    <p:bodyStyle>
      <a:lvl1pPr marL="0" indent="0" algn="l" defTabSz="457200" rtl="0" eaLnBrk="1" fontAlgn="base" hangingPunct="1">
        <a:spcBef>
          <a:spcPct val="20000"/>
        </a:spcBef>
        <a:spcAft>
          <a:spcPct val="0"/>
        </a:spcAft>
        <a:buFont typeface="Arial" charset="0"/>
        <a:buNone/>
        <a:defRPr sz="1400" b="0" kern="1200">
          <a:solidFill>
            <a:schemeClr val="tx1"/>
          </a:solidFill>
          <a:latin typeface="Arial"/>
          <a:ea typeface="ＭＳ Ｐゴシック" charset="-128"/>
          <a:cs typeface="Arial"/>
        </a:defRPr>
      </a:lvl1pPr>
      <a:lvl2pPr marL="914400" indent="-457200" algn="l" defTabSz="457200" rtl="0" eaLnBrk="1" fontAlgn="base" hangingPunct="1">
        <a:spcBef>
          <a:spcPct val="20000"/>
        </a:spcBef>
        <a:spcAft>
          <a:spcPct val="0"/>
        </a:spcAft>
        <a:buClr>
          <a:srgbClr val="AFB1A5"/>
        </a:buClr>
        <a:buSzPct val="100000"/>
        <a:buFont typeface="Wingdings" charset="2"/>
        <a:buChar char=""/>
        <a:defRPr sz="1400" kern="1200">
          <a:solidFill>
            <a:schemeClr val="tx1"/>
          </a:solidFill>
          <a:latin typeface="Arial"/>
          <a:ea typeface="ＭＳ Ｐゴシック" charset="-128"/>
          <a:cs typeface="Arial"/>
        </a:defRPr>
      </a:lvl2pPr>
      <a:lvl3pPr marL="1200150" indent="-285750" algn="l" defTabSz="457200" rtl="0" eaLnBrk="1" fontAlgn="base" hangingPunct="1">
        <a:spcBef>
          <a:spcPct val="20000"/>
        </a:spcBef>
        <a:spcAft>
          <a:spcPct val="0"/>
        </a:spcAft>
        <a:buClr>
          <a:srgbClr val="AFB1A5"/>
        </a:buClr>
        <a:buSzPct val="130000"/>
        <a:buFont typeface="Arial"/>
        <a:buChar char="•"/>
        <a:defRPr sz="1400" kern="1200">
          <a:solidFill>
            <a:schemeClr val="tx1"/>
          </a:solidFill>
          <a:latin typeface="Arial"/>
          <a:ea typeface="ＭＳ Ｐゴシック" charset="-128"/>
          <a:cs typeface="Arial"/>
        </a:defRPr>
      </a:lvl3pPr>
      <a:lvl4pPr marL="1600200" indent="-228600" algn="l" defTabSz="457200" rtl="0" eaLnBrk="1" fontAlgn="base" hangingPunct="1">
        <a:spcBef>
          <a:spcPct val="20000"/>
        </a:spcBef>
        <a:spcAft>
          <a:spcPct val="0"/>
        </a:spcAft>
        <a:buClr>
          <a:srgbClr val="AFB1A5"/>
        </a:buClr>
        <a:buSzPct val="100000"/>
        <a:buFont typeface="Lucida Grande"/>
        <a:buChar char="»"/>
        <a:defRPr sz="1400" kern="1200">
          <a:solidFill>
            <a:schemeClr val="tx1"/>
          </a:solidFill>
          <a:latin typeface="Arial"/>
          <a:ea typeface="ＭＳ Ｐゴシック" charset="-128"/>
          <a:cs typeface="Arial"/>
        </a:defRPr>
      </a:lvl4pPr>
      <a:lvl5pPr marL="2057400" indent="-228600" algn="l" defTabSz="457200" rtl="0" eaLnBrk="1" fontAlgn="base" hangingPunct="1">
        <a:spcBef>
          <a:spcPct val="20000"/>
        </a:spcBef>
        <a:spcAft>
          <a:spcPct val="0"/>
        </a:spcAft>
        <a:buClr>
          <a:srgbClr val="AFB1A5"/>
        </a:buClr>
        <a:buSzPct val="90000"/>
        <a:buFont typeface="Lucida Grande"/>
        <a:buChar char="-"/>
        <a:defRPr sz="1400" kern="1200">
          <a:solidFill>
            <a:schemeClr val="tx1"/>
          </a:solidFill>
          <a:latin typeface="Arial"/>
          <a:ea typeface="ＭＳ Ｐゴシック"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1799112" y="584287"/>
            <a:ext cx="5979226" cy="482203"/>
          </a:xfrm>
        </p:spPr>
        <p:txBody>
          <a:bodyPr/>
          <a:lstStyle/>
          <a:p>
            <a:pPr eaLnBrk="1" hangingPunct="1"/>
            <a:r>
              <a:rPr lang="fr-FR" altLang="fr-FR" sz="2400">
                <a:solidFill>
                  <a:srgbClr val="17375E"/>
                </a:solidFill>
                <a:latin typeface="Book Antiqua" charset="0"/>
              </a:rPr>
              <a:t>Projet Professionnel </a:t>
            </a:r>
            <a:r>
              <a:rPr lang="fr-FR" altLang="fr-FR" sz="2400" dirty="0">
                <a:solidFill>
                  <a:srgbClr val="17375E"/>
                </a:solidFill>
                <a:latin typeface="Book Antiqua" charset="0"/>
              </a:rPr>
              <a:t>P</a:t>
            </a:r>
            <a:r>
              <a:rPr lang="fr-FR" altLang="fr-FR" sz="2400">
                <a:solidFill>
                  <a:srgbClr val="17375E"/>
                </a:solidFill>
                <a:latin typeface="Book Antiqua" charset="0"/>
              </a:rPr>
              <a:t>ersonnel </a:t>
            </a:r>
            <a:r>
              <a:rPr lang="fr-FR" altLang="fr-FR" sz="2400" dirty="0">
                <a:solidFill>
                  <a:srgbClr val="17375E"/>
                </a:solidFill>
                <a:latin typeface="Book Antiqua" charset="0"/>
              </a:rPr>
              <a:t>Etudiant</a:t>
            </a:r>
          </a:p>
        </p:txBody>
      </p:sp>
      <p:sp>
        <p:nvSpPr>
          <p:cNvPr id="166915" name="Rectangle 3"/>
          <p:cNvSpPr>
            <a:spLocks noGrp="1" noChangeArrowheads="1"/>
          </p:cNvSpPr>
          <p:nvPr>
            <p:ph type="body" idx="1"/>
          </p:nvPr>
        </p:nvSpPr>
        <p:spPr>
          <a:xfrm>
            <a:off x="1485900" y="1329929"/>
            <a:ext cx="6172200" cy="3398044"/>
          </a:xfrm>
        </p:spPr>
        <p:txBody>
          <a:bodyPr/>
          <a:lstStyle/>
          <a:p>
            <a:pPr algn="ctr" eaLnBrk="1" hangingPunct="1">
              <a:buFont typeface="Arial" charset="0"/>
              <a:buNone/>
            </a:pPr>
            <a:endParaRPr lang="fr-BE" altLang="fr-FR" sz="2700" i="1">
              <a:solidFill>
                <a:srgbClr val="17375E"/>
              </a:solidFill>
            </a:endParaRPr>
          </a:p>
          <a:p>
            <a:pPr algn="ctr" eaLnBrk="1" hangingPunct="1">
              <a:buFont typeface="Arial" charset="0"/>
              <a:buNone/>
            </a:pPr>
            <a:endParaRPr lang="fr-BE" altLang="fr-FR" sz="2700" i="1">
              <a:solidFill>
                <a:srgbClr val="17375E"/>
              </a:solidFill>
            </a:endParaRPr>
          </a:p>
          <a:p>
            <a:pPr algn="ctr" eaLnBrk="1" hangingPunct="1">
              <a:buFont typeface="Arial" charset="0"/>
              <a:buNone/>
            </a:pPr>
            <a:r>
              <a:rPr lang="fr-BE" altLang="fr-FR" sz="2700" i="1">
                <a:solidFill>
                  <a:srgbClr val="FF0000"/>
                </a:solidFill>
              </a:rPr>
              <a:t>Les enjeux de la communication</a:t>
            </a:r>
          </a:p>
          <a:p>
            <a:pPr algn="ctr" eaLnBrk="1" hangingPunct="1">
              <a:buFont typeface="Arial" charset="0"/>
              <a:buNone/>
            </a:pPr>
            <a:endParaRPr lang="fr-BE" altLang="fr-FR" sz="2700" i="1">
              <a:solidFill>
                <a:srgbClr val="FF0000"/>
              </a:solidFill>
            </a:endParaRPr>
          </a:p>
          <a:p>
            <a:pPr algn="ctr" eaLnBrk="1" hangingPunct="1">
              <a:buFont typeface="Arial" charset="0"/>
              <a:buNone/>
            </a:pPr>
            <a:r>
              <a:rPr lang="fr-BE" altLang="fr-FR" sz="2700" i="1">
                <a:solidFill>
                  <a:srgbClr val="FF0000"/>
                </a:solidFill>
              </a:rPr>
              <a:t>PPPE 1</a:t>
            </a:r>
          </a:p>
        </p:txBody>
      </p:sp>
      <p:sp>
        <p:nvSpPr>
          <p:cNvPr id="2" name="ZoneTexte 1"/>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3337633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691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bldLvl="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1485900" y="506938"/>
            <a:ext cx="5844295" cy="482203"/>
          </a:xfrm>
        </p:spPr>
        <p:txBody>
          <a:bodyPr>
            <a:normAutofit/>
          </a:bodyPr>
          <a:lstStyle/>
          <a:p>
            <a:r>
              <a:rPr lang="fr-BE" sz="2400" dirty="0">
                <a:solidFill>
                  <a:srgbClr val="17375E"/>
                </a:solidFill>
                <a:latin typeface="Book Antiqua"/>
                <a:cs typeface="Book Antiqua"/>
              </a:rPr>
              <a:t>Les 2 dimensions de la communication</a:t>
            </a:r>
            <a:endParaRPr lang="fr-FR" sz="2400" dirty="0">
              <a:solidFill>
                <a:srgbClr val="17375E"/>
              </a:solidFill>
              <a:latin typeface="Book Antiqua"/>
              <a:cs typeface="Book Antiqua"/>
            </a:endParaRPr>
          </a:p>
        </p:txBody>
      </p:sp>
      <p:sp>
        <p:nvSpPr>
          <p:cNvPr id="166915" name="Rectangle 3"/>
          <p:cNvSpPr>
            <a:spLocks noGrp="1" noChangeArrowheads="1"/>
          </p:cNvSpPr>
          <p:nvPr>
            <p:ph type="body" idx="1"/>
          </p:nvPr>
        </p:nvSpPr>
        <p:spPr>
          <a:xfrm>
            <a:off x="1485900" y="1329928"/>
            <a:ext cx="7056216" cy="3556397"/>
          </a:xfrm>
        </p:spPr>
        <p:txBody>
          <a:bodyPr>
            <a:normAutofit/>
          </a:bodyPr>
          <a:lstStyle/>
          <a:p>
            <a:pPr lvl="1">
              <a:buNone/>
            </a:pPr>
            <a:endParaRPr lang="fr-BE" sz="1650" i="1" dirty="0">
              <a:solidFill>
                <a:srgbClr val="17375E"/>
              </a:solidFill>
            </a:endParaRPr>
          </a:p>
        </p:txBody>
      </p:sp>
      <p:sp>
        <p:nvSpPr>
          <p:cNvPr id="4" name="Ellipse 3"/>
          <p:cNvSpPr/>
          <p:nvPr/>
        </p:nvSpPr>
        <p:spPr>
          <a:xfrm>
            <a:off x="3533775" y="1628775"/>
            <a:ext cx="1828800" cy="685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a:solidFill>
                  <a:schemeClr val="tx1"/>
                </a:solidFill>
              </a:rPr>
              <a:t>LE CONTENU</a:t>
            </a:r>
          </a:p>
        </p:txBody>
      </p:sp>
      <p:cxnSp>
        <p:nvCxnSpPr>
          <p:cNvPr id="6" name="Connecteur droit avec flèche 5"/>
          <p:cNvCxnSpPr>
            <a:stCxn id="4" idx="3"/>
          </p:cNvCxnSpPr>
          <p:nvPr/>
        </p:nvCxnSpPr>
        <p:spPr>
          <a:xfrm rot="5400000">
            <a:off x="3184083" y="1973286"/>
            <a:ext cx="376658" cy="85837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Connecteur droit avec flèche 7"/>
          <p:cNvCxnSpPr>
            <a:stCxn id="4" idx="4"/>
          </p:cNvCxnSpPr>
          <p:nvPr/>
        </p:nvCxnSpPr>
        <p:spPr>
          <a:xfrm rot="5400000">
            <a:off x="4310063" y="2452688"/>
            <a:ext cx="276226" cy="1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Connecteur droit avec flèche 11"/>
          <p:cNvCxnSpPr>
            <a:stCxn id="4" idx="5"/>
          </p:cNvCxnSpPr>
          <p:nvPr/>
        </p:nvCxnSpPr>
        <p:spPr>
          <a:xfrm rot="16200000" flipH="1">
            <a:off x="5383235" y="1925661"/>
            <a:ext cx="376659" cy="95362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2470456" y="2591396"/>
            <a:ext cx="1301959" cy="338554"/>
          </a:xfrm>
          <a:prstGeom prst="rect">
            <a:avLst/>
          </a:prstGeom>
          <a:noFill/>
        </p:spPr>
        <p:txBody>
          <a:bodyPr wrap="none" rtlCol="0">
            <a:spAutoFit/>
          </a:bodyPr>
          <a:lstStyle/>
          <a:p>
            <a:r>
              <a:rPr lang="fr-FR" sz="1600" dirty="0"/>
              <a:t>Le message</a:t>
            </a:r>
          </a:p>
        </p:txBody>
      </p:sp>
      <p:sp>
        <p:nvSpPr>
          <p:cNvPr id="16" name="ZoneTexte 15"/>
          <p:cNvSpPr txBox="1"/>
          <p:nvPr/>
        </p:nvSpPr>
        <p:spPr>
          <a:xfrm>
            <a:off x="3936744" y="2590800"/>
            <a:ext cx="1542410" cy="338554"/>
          </a:xfrm>
          <a:prstGeom prst="rect">
            <a:avLst/>
          </a:prstGeom>
          <a:noFill/>
        </p:spPr>
        <p:txBody>
          <a:bodyPr wrap="none" rtlCol="0">
            <a:spAutoFit/>
          </a:bodyPr>
          <a:lstStyle/>
          <a:p>
            <a:r>
              <a:rPr lang="fr-FR" sz="1600" dirty="0"/>
              <a:t>Les arguments</a:t>
            </a:r>
          </a:p>
        </p:txBody>
      </p:sp>
      <p:sp>
        <p:nvSpPr>
          <p:cNvPr id="17" name="ZoneTexte 16"/>
          <p:cNvSpPr txBox="1"/>
          <p:nvPr/>
        </p:nvSpPr>
        <p:spPr>
          <a:xfrm>
            <a:off x="5372261" y="2591396"/>
            <a:ext cx="1587293" cy="338554"/>
          </a:xfrm>
          <a:prstGeom prst="rect">
            <a:avLst/>
          </a:prstGeom>
          <a:noFill/>
        </p:spPr>
        <p:txBody>
          <a:bodyPr wrap="none" rtlCol="0">
            <a:spAutoFit/>
          </a:bodyPr>
          <a:lstStyle/>
          <a:p>
            <a:pPr algn="ctr"/>
            <a:r>
              <a:rPr lang="fr-FR" sz="1600" dirty="0"/>
              <a:t>Le point de vue</a:t>
            </a:r>
          </a:p>
        </p:txBody>
      </p:sp>
      <p:sp>
        <p:nvSpPr>
          <p:cNvPr id="18" name="Ellipse 17"/>
          <p:cNvSpPr/>
          <p:nvPr/>
        </p:nvSpPr>
        <p:spPr>
          <a:xfrm>
            <a:off x="3534371" y="4339828"/>
            <a:ext cx="1828800" cy="546497"/>
          </a:xfrm>
          <a:prstGeom prst="ellipse">
            <a:avLst/>
          </a:prstGeom>
          <a:solidFill>
            <a:schemeClr val="accent5">
              <a:lumMod val="40000"/>
              <a:lumOff val="6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r>
              <a:rPr lang="fr-FR" dirty="0">
                <a:solidFill>
                  <a:schemeClr val="tx1"/>
                </a:solidFill>
              </a:rPr>
              <a:t>LA RELATION</a:t>
            </a:r>
          </a:p>
        </p:txBody>
      </p:sp>
      <p:cxnSp>
        <p:nvCxnSpPr>
          <p:cNvPr id="20" name="Connecteur droit avec flèche 19"/>
          <p:cNvCxnSpPr>
            <a:stCxn id="18" idx="1"/>
          </p:cNvCxnSpPr>
          <p:nvPr/>
        </p:nvCxnSpPr>
        <p:spPr>
          <a:xfrm rot="16200000" flipV="1">
            <a:off x="3186843" y="3804510"/>
            <a:ext cx="371735" cy="8589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Connecteur droit avec flèche 21"/>
          <p:cNvCxnSpPr>
            <a:stCxn id="18" idx="0"/>
          </p:cNvCxnSpPr>
          <p:nvPr/>
        </p:nvCxnSpPr>
        <p:spPr>
          <a:xfrm rot="16200000" flipV="1">
            <a:off x="4302324" y="4193380"/>
            <a:ext cx="291704" cy="119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Connecteur droit avec flèche 23"/>
          <p:cNvCxnSpPr>
            <a:stCxn id="18" idx="7"/>
          </p:cNvCxnSpPr>
          <p:nvPr/>
        </p:nvCxnSpPr>
        <p:spPr>
          <a:xfrm rot="5400000" flipH="1" flipV="1">
            <a:off x="5385995" y="3757480"/>
            <a:ext cx="371736" cy="9530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ZoneTexte 24"/>
          <p:cNvSpPr txBox="1"/>
          <p:nvPr/>
        </p:nvSpPr>
        <p:spPr>
          <a:xfrm>
            <a:off x="1644180" y="3725049"/>
            <a:ext cx="2225289" cy="338554"/>
          </a:xfrm>
          <a:prstGeom prst="rect">
            <a:avLst/>
          </a:prstGeom>
          <a:noFill/>
        </p:spPr>
        <p:txBody>
          <a:bodyPr wrap="none" rtlCol="0">
            <a:spAutoFit/>
          </a:bodyPr>
          <a:lstStyle/>
          <a:p>
            <a:r>
              <a:rPr lang="fr-FR" sz="1600" dirty="0"/>
              <a:t>La manière d’exprimer</a:t>
            </a:r>
          </a:p>
        </p:txBody>
      </p:sp>
      <p:sp>
        <p:nvSpPr>
          <p:cNvPr id="26" name="ZoneTexte 25"/>
          <p:cNvSpPr txBox="1"/>
          <p:nvPr/>
        </p:nvSpPr>
        <p:spPr>
          <a:xfrm>
            <a:off x="3772415" y="3715203"/>
            <a:ext cx="2121093" cy="338554"/>
          </a:xfrm>
          <a:prstGeom prst="rect">
            <a:avLst/>
          </a:prstGeom>
          <a:noFill/>
        </p:spPr>
        <p:txBody>
          <a:bodyPr wrap="none" rtlCol="0">
            <a:spAutoFit/>
          </a:bodyPr>
          <a:lstStyle/>
          <a:p>
            <a:r>
              <a:rPr lang="fr-FR" sz="1600" dirty="0"/>
              <a:t>Le vécu de l’échange</a:t>
            </a:r>
          </a:p>
        </p:txBody>
      </p:sp>
      <p:sp>
        <p:nvSpPr>
          <p:cNvPr id="27" name="ZoneTexte 26"/>
          <p:cNvSpPr txBox="1"/>
          <p:nvPr/>
        </p:nvSpPr>
        <p:spPr>
          <a:xfrm>
            <a:off x="6006956" y="3756939"/>
            <a:ext cx="2007281" cy="338554"/>
          </a:xfrm>
          <a:prstGeom prst="rect">
            <a:avLst/>
          </a:prstGeom>
          <a:noFill/>
        </p:spPr>
        <p:txBody>
          <a:bodyPr wrap="none" rtlCol="0">
            <a:spAutoFit/>
          </a:bodyPr>
          <a:lstStyle/>
          <a:p>
            <a:r>
              <a:rPr lang="fr-FR" sz="1600" dirty="0"/>
              <a:t>Le climat relationnel</a:t>
            </a:r>
          </a:p>
        </p:txBody>
      </p:sp>
      <p:sp>
        <p:nvSpPr>
          <p:cNvPr id="28" name="Double flèche verticale 27"/>
          <p:cNvSpPr/>
          <p:nvPr/>
        </p:nvSpPr>
        <p:spPr>
          <a:xfrm>
            <a:off x="4265843" y="2868395"/>
            <a:ext cx="363474" cy="912114"/>
          </a:xfrm>
          <a:prstGeom prst="up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29" name="ZoneTexte 28"/>
          <p:cNvSpPr txBox="1"/>
          <p:nvPr/>
        </p:nvSpPr>
        <p:spPr>
          <a:xfrm>
            <a:off x="2863896" y="3179822"/>
            <a:ext cx="4457502" cy="338554"/>
          </a:xfrm>
          <a:prstGeom prst="rect">
            <a:avLst/>
          </a:prstGeom>
          <a:noFill/>
        </p:spPr>
        <p:txBody>
          <a:bodyPr wrap="none" rtlCol="0">
            <a:spAutoFit/>
          </a:bodyPr>
          <a:lstStyle/>
          <a:p>
            <a:r>
              <a:rPr lang="fr-FR" sz="1600" b="1" dirty="0">
                <a:solidFill>
                  <a:srgbClr val="00B050"/>
                </a:solidFill>
              </a:rPr>
              <a:t>DYNAMIQUE         COMMUNICATIONNELLE</a:t>
            </a:r>
          </a:p>
        </p:txBody>
      </p:sp>
      <p:sp>
        <p:nvSpPr>
          <p:cNvPr id="30" name="ZoneTexte 29"/>
          <p:cNvSpPr txBox="1"/>
          <p:nvPr/>
        </p:nvSpPr>
        <p:spPr>
          <a:xfrm>
            <a:off x="1485900" y="1779604"/>
            <a:ext cx="1796261" cy="369332"/>
          </a:xfrm>
          <a:prstGeom prst="rect">
            <a:avLst/>
          </a:prstGeom>
          <a:noFill/>
        </p:spPr>
        <p:txBody>
          <a:bodyPr wrap="none" rtlCol="0">
            <a:spAutoFit/>
          </a:bodyPr>
          <a:lstStyle/>
          <a:p>
            <a:r>
              <a:rPr lang="fr-FR" b="1" dirty="0">
                <a:solidFill>
                  <a:schemeClr val="tx2"/>
                </a:solidFill>
              </a:rPr>
              <a:t>INFORMATION</a:t>
            </a:r>
          </a:p>
        </p:txBody>
      </p:sp>
      <p:cxnSp>
        <p:nvCxnSpPr>
          <p:cNvPr id="32" name="Connecteur droit avec flèche 31"/>
          <p:cNvCxnSpPr>
            <a:stCxn id="30" idx="3"/>
            <a:endCxn id="4" idx="2"/>
          </p:cNvCxnSpPr>
          <p:nvPr/>
        </p:nvCxnSpPr>
        <p:spPr>
          <a:xfrm>
            <a:off x="3282161" y="1964270"/>
            <a:ext cx="251614" cy="74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3" name="ZoneTexte 32"/>
          <p:cNvSpPr txBox="1"/>
          <p:nvPr/>
        </p:nvSpPr>
        <p:spPr>
          <a:xfrm>
            <a:off x="5981734" y="4443026"/>
            <a:ext cx="1838965" cy="369332"/>
          </a:xfrm>
          <a:prstGeom prst="rect">
            <a:avLst/>
          </a:prstGeom>
          <a:noFill/>
        </p:spPr>
        <p:txBody>
          <a:bodyPr wrap="none" rtlCol="0">
            <a:spAutoFit/>
          </a:bodyPr>
          <a:lstStyle/>
          <a:p>
            <a:r>
              <a:rPr lang="fr-FR" b="1" dirty="0">
                <a:solidFill>
                  <a:srgbClr val="FF0000"/>
                </a:solidFill>
              </a:rPr>
              <a:t>REDONDANCE</a:t>
            </a:r>
          </a:p>
        </p:txBody>
      </p:sp>
      <p:cxnSp>
        <p:nvCxnSpPr>
          <p:cNvPr id="35" name="Connecteur droit avec flèche 34"/>
          <p:cNvCxnSpPr/>
          <p:nvPr/>
        </p:nvCxnSpPr>
        <p:spPr>
          <a:xfrm>
            <a:off x="5363171" y="4591050"/>
            <a:ext cx="618563" cy="119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ZoneTexte 30"/>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808551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par>
                                <p:cTn id="12" presetID="10" presetClass="entr" presetSubtype="0"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20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20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par>
                                <p:cTn id="26" presetID="10" presetClass="entr" presetSubtype="0"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20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20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0"/>
                                        </p:tgtEl>
                                        <p:attrNameLst>
                                          <p:attrName>style.visibility</p:attrName>
                                        </p:attrNameLst>
                                      </p:cBhvr>
                                      <p:to>
                                        <p:strVal val="visible"/>
                                      </p:to>
                                    </p:set>
                                  </p:childTnLst>
                                </p:cTn>
                              </p:par>
                              <p:par>
                                <p:cTn id="38" presetID="10" presetClass="entr" presetSubtype="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20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par>
                                <p:cTn id="45" presetID="10"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2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24"/>
                                        </p:tgtEl>
                                        <p:attrNameLst>
                                          <p:attrName>style.visibility</p:attrName>
                                        </p:attrNameLst>
                                      </p:cBhvr>
                                      <p:to>
                                        <p:strVal val="visible"/>
                                      </p:to>
                                    </p:set>
                                  </p:childTnLst>
                                </p:cTn>
                              </p:par>
                              <p:par>
                                <p:cTn id="52" presetID="10" presetClass="entr" presetSubtype="0"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fade">
                                      <p:cBhvr>
                                        <p:cTn id="54" dur="2000"/>
                                        <p:tgtEl>
                                          <p:spTgt spid="27"/>
                                        </p:tgtEl>
                                      </p:cBhvr>
                                    </p:animEffect>
                                  </p:childTnLst>
                                </p:cTn>
                              </p:par>
                            </p:childTnLst>
                          </p:cTn>
                        </p:par>
                      </p:childTnLst>
                    </p:cTn>
                  </p:par>
                  <p:par>
                    <p:cTn id="55" fill="hold">
                      <p:stCondLst>
                        <p:cond delay="indefinite"/>
                      </p:stCondLst>
                      <p:childTnLst>
                        <p:par>
                          <p:cTn id="56" fill="hold">
                            <p:stCondLst>
                              <p:cond delay="0"/>
                            </p:stCondLst>
                            <p:childTnLst>
                              <p:par>
                                <p:cTn id="57" presetID="2" presetClass="entr" presetSubtype="4" accel="50000" decel="5000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anim calcmode="lin" valueType="num">
                                      <p:cBhvr additive="base">
                                        <p:cTn id="59" dur="500" fill="hold"/>
                                        <p:tgtEl>
                                          <p:spTgt spid="28"/>
                                        </p:tgtEl>
                                        <p:attrNameLst>
                                          <p:attrName>ppt_x</p:attrName>
                                        </p:attrNameLst>
                                      </p:cBhvr>
                                      <p:tavLst>
                                        <p:tav tm="0">
                                          <p:val>
                                            <p:strVal val="#ppt_x"/>
                                          </p:val>
                                        </p:tav>
                                        <p:tav tm="100000">
                                          <p:val>
                                            <p:strVal val="#ppt_x"/>
                                          </p:val>
                                        </p:tav>
                                      </p:tavLst>
                                    </p:anim>
                                    <p:anim calcmode="lin" valueType="num">
                                      <p:cBhvr additive="base">
                                        <p:cTn id="60" dur="500" fill="hold"/>
                                        <p:tgtEl>
                                          <p:spTgt spid="28"/>
                                        </p:tgtEl>
                                        <p:attrNameLst>
                                          <p:attrName>ppt_y</p:attrName>
                                        </p:attrNameLst>
                                      </p:cBhvr>
                                      <p:tavLst>
                                        <p:tav tm="0">
                                          <p:val>
                                            <p:strVal val="1+#ppt_h/2"/>
                                          </p:val>
                                        </p:tav>
                                        <p:tav tm="100000">
                                          <p:val>
                                            <p:strVal val="#ppt_y"/>
                                          </p:val>
                                        </p:tav>
                                      </p:tavLst>
                                    </p:anim>
                                  </p:childTnLst>
                                </p:cTn>
                              </p:par>
                              <p:par>
                                <p:cTn id="61" presetID="10" presetClass="entr" presetSubtype="0"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2000"/>
                                        <p:tgtEl>
                                          <p:spTgt spid="29"/>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accel="50000" decel="50000" fill="hold" grpId="0" nodeType="clickEffect">
                                  <p:stCondLst>
                                    <p:cond delay="0"/>
                                  </p:stCondLst>
                                  <p:childTnLst>
                                    <p:set>
                                      <p:cBhvr>
                                        <p:cTn id="67" dur="1" fill="hold">
                                          <p:stCondLst>
                                            <p:cond delay="0"/>
                                          </p:stCondLst>
                                        </p:cTn>
                                        <p:tgtEl>
                                          <p:spTgt spid="30"/>
                                        </p:tgtEl>
                                        <p:attrNameLst>
                                          <p:attrName>style.visibility</p:attrName>
                                        </p:attrNameLst>
                                      </p:cBhvr>
                                      <p:to>
                                        <p:strVal val="visible"/>
                                      </p:to>
                                    </p:set>
                                    <p:anim calcmode="lin" valueType="num">
                                      <p:cBhvr additive="base">
                                        <p:cTn id="68" dur="500" fill="hold"/>
                                        <p:tgtEl>
                                          <p:spTgt spid="30"/>
                                        </p:tgtEl>
                                        <p:attrNameLst>
                                          <p:attrName>ppt_x</p:attrName>
                                        </p:attrNameLst>
                                      </p:cBhvr>
                                      <p:tavLst>
                                        <p:tav tm="0">
                                          <p:val>
                                            <p:strVal val="#ppt_x"/>
                                          </p:val>
                                        </p:tav>
                                        <p:tav tm="100000">
                                          <p:val>
                                            <p:strVal val="#ppt_x"/>
                                          </p:val>
                                        </p:tav>
                                      </p:tavLst>
                                    </p:anim>
                                    <p:anim calcmode="lin" valueType="num">
                                      <p:cBhvr additive="base">
                                        <p:cTn id="69" dur="500" fill="hold"/>
                                        <p:tgtEl>
                                          <p:spTgt spid="30"/>
                                        </p:tgtEl>
                                        <p:attrNameLst>
                                          <p:attrName>ppt_y</p:attrName>
                                        </p:attrNameLst>
                                      </p:cBhvr>
                                      <p:tavLst>
                                        <p:tav tm="0">
                                          <p:val>
                                            <p:strVal val="1+#ppt_h/2"/>
                                          </p:val>
                                        </p:tav>
                                        <p:tav tm="100000">
                                          <p:val>
                                            <p:strVal val="#ppt_y"/>
                                          </p:val>
                                        </p:tav>
                                      </p:tavLst>
                                    </p:anim>
                                  </p:childTnLst>
                                </p:cTn>
                              </p:par>
                              <p:par>
                                <p:cTn id="70" presetID="1" presetClass="entr" presetSubtype="0" fill="hold" nodeType="withEffect">
                                  <p:stCondLst>
                                    <p:cond delay="0"/>
                                  </p:stCondLst>
                                  <p:childTnLst>
                                    <p:set>
                                      <p:cBhvr>
                                        <p:cTn id="71" dur="1" fill="hold">
                                          <p:stCondLst>
                                            <p:cond delay="0"/>
                                          </p:stCondLst>
                                        </p:cTn>
                                        <p:tgtEl>
                                          <p:spTgt spid="3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2" presetClass="entr" presetSubtype="4" accel="50000" decel="50000" fill="hold" grpId="0" nodeType="click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additive="base">
                                        <p:cTn id="76" dur="500" fill="hold"/>
                                        <p:tgtEl>
                                          <p:spTgt spid="33"/>
                                        </p:tgtEl>
                                        <p:attrNameLst>
                                          <p:attrName>ppt_x</p:attrName>
                                        </p:attrNameLst>
                                      </p:cBhvr>
                                      <p:tavLst>
                                        <p:tav tm="0">
                                          <p:val>
                                            <p:strVal val="#ppt_x"/>
                                          </p:val>
                                        </p:tav>
                                        <p:tav tm="100000">
                                          <p:val>
                                            <p:strVal val="#ppt_x"/>
                                          </p:val>
                                        </p:tav>
                                      </p:tavLst>
                                    </p:anim>
                                    <p:anim calcmode="lin" valueType="num">
                                      <p:cBhvr additive="base">
                                        <p:cTn id="77" dur="500" fill="hold"/>
                                        <p:tgtEl>
                                          <p:spTgt spid="33"/>
                                        </p:tgtEl>
                                        <p:attrNameLst>
                                          <p:attrName>ppt_y</p:attrName>
                                        </p:attrNameLst>
                                      </p:cBhvr>
                                      <p:tavLst>
                                        <p:tav tm="0">
                                          <p:val>
                                            <p:strVal val="1+#ppt_h/2"/>
                                          </p:val>
                                        </p:tav>
                                        <p:tav tm="100000">
                                          <p:val>
                                            <p:strVal val="#ppt_y"/>
                                          </p:val>
                                        </p:tav>
                                      </p:tavLst>
                                    </p:anim>
                                  </p:childTnLst>
                                </p:cTn>
                              </p:par>
                              <p:par>
                                <p:cTn id="78" presetID="1" presetClass="entr" presetSubtype="0" fill="hold" nodeType="withEffect">
                                  <p:stCondLst>
                                    <p:cond delay="0"/>
                                  </p:stCondLst>
                                  <p:childTnLst>
                                    <p:set>
                                      <p:cBhvr>
                                        <p:cTn id="79"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p:bldP spid="16" grpId="0"/>
      <p:bldP spid="17" grpId="0"/>
      <p:bldP spid="18" grpId="0" animBg="1"/>
      <p:bldP spid="25" grpId="0"/>
      <p:bldP spid="26" grpId="0"/>
      <p:bldP spid="27" grpId="0"/>
      <p:bldP spid="28" grpId="0" animBg="1"/>
      <p:bldP spid="29" grpId="0"/>
      <p:bldP spid="30" grpId="0"/>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5619750" y="1216819"/>
            <a:ext cx="1400175" cy="3394472"/>
          </a:xfrm>
          <a:prstGeom prst="rect">
            <a:avLst/>
          </a:prstGeom>
          <a:ln w="9525" cap="flat" cmpd="sng" algn="ctr">
            <a:solidFill>
              <a:schemeClr val="accent3">
                <a:shade val="95000"/>
                <a:satMod val="105000"/>
              </a:schemeClr>
            </a:solidFill>
            <a:prstDash val="dash"/>
            <a:round/>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nchor="ctr"/>
          <a:lstStyle/>
          <a:p>
            <a:pPr algn="ctr" defTabSz="342859" eaLnBrk="1" fontAlgn="auto" hangingPunct="1">
              <a:spcBef>
                <a:spcPts val="0"/>
              </a:spcBef>
              <a:spcAft>
                <a:spcPts val="0"/>
              </a:spcAft>
              <a:defRPr/>
            </a:pPr>
            <a:endParaRPr lang="fr-FR"/>
          </a:p>
        </p:txBody>
      </p:sp>
      <p:sp>
        <p:nvSpPr>
          <p:cNvPr id="18" name="Rectangle 17"/>
          <p:cNvSpPr/>
          <p:nvPr/>
        </p:nvSpPr>
        <p:spPr>
          <a:xfrm>
            <a:off x="1485900" y="1200151"/>
            <a:ext cx="1323975" cy="3394472"/>
          </a:xfrm>
          <a:prstGeom prst="rect">
            <a:avLst/>
          </a:prstGeom>
          <a:ln w="9525" cap="flat" cmpd="sng" algn="ctr">
            <a:solidFill>
              <a:schemeClr val="accent1">
                <a:shade val="95000"/>
                <a:satMod val="105000"/>
              </a:schemeClr>
            </a:solidFill>
            <a:prstDash val="dash"/>
            <a:round/>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anchor="ctr"/>
          <a:lstStyle/>
          <a:p>
            <a:pPr algn="ctr" defTabSz="342859" eaLnBrk="1" fontAlgn="auto" hangingPunct="1">
              <a:spcBef>
                <a:spcPts val="0"/>
              </a:spcBef>
              <a:spcAft>
                <a:spcPts val="0"/>
              </a:spcAft>
              <a:defRPr/>
            </a:pPr>
            <a:endParaRPr lang="fr-FR"/>
          </a:p>
        </p:txBody>
      </p:sp>
      <p:sp>
        <p:nvSpPr>
          <p:cNvPr id="28675" name="Titre 1"/>
          <p:cNvSpPr>
            <a:spLocks noGrp="1"/>
          </p:cNvSpPr>
          <p:nvPr>
            <p:ph type="title"/>
          </p:nvPr>
        </p:nvSpPr>
        <p:spPr>
          <a:xfrm>
            <a:off x="1807237" y="101218"/>
            <a:ext cx="6172200" cy="476250"/>
          </a:xfrm>
        </p:spPr>
        <p:txBody>
          <a:bodyPr/>
          <a:lstStyle/>
          <a:p>
            <a:pPr eaLnBrk="1" hangingPunct="1"/>
            <a:r>
              <a:rPr lang="fr-FR" altLang="fr-FR" sz="2100">
                <a:solidFill>
                  <a:schemeClr val="tx2"/>
                </a:solidFill>
              </a:rPr>
              <a:t>Le processus complexe de la communication</a:t>
            </a:r>
          </a:p>
        </p:txBody>
      </p:sp>
      <p:sp>
        <p:nvSpPr>
          <p:cNvPr id="28676" name="Espace réservé du contenu 2"/>
          <p:cNvSpPr>
            <a:spLocks noGrp="1"/>
          </p:cNvSpPr>
          <p:nvPr>
            <p:ph idx="1"/>
          </p:nvPr>
        </p:nvSpPr>
        <p:spPr>
          <a:xfrm>
            <a:off x="1143000" y="590550"/>
            <a:ext cx="6515100" cy="4410075"/>
          </a:xfrm>
        </p:spPr>
        <p:txBody>
          <a:bodyPr/>
          <a:lstStyle/>
          <a:p>
            <a:pPr eaLnBrk="1" hangingPunct="1"/>
            <a:endParaRPr lang="fr-FR" altLang="fr-FR" dirty="0">
              <a:ea typeface="ＭＳ Ｐゴシック" charset="-128"/>
            </a:endParaRPr>
          </a:p>
        </p:txBody>
      </p:sp>
      <p:sp>
        <p:nvSpPr>
          <p:cNvPr id="4" name="Rectangle 3"/>
          <p:cNvSpPr/>
          <p:nvPr/>
        </p:nvSpPr>
        <p:spPr>
          <a:xfrm>
            <a:off x="2809875" y="2238375"/>
            <a:ext cx="619125" cy="1572816"/>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a:solidFill>
                  <a:srgbClr val="000000"/>
                </a:solidFill>
                <a:ea typeface="ＭＳ Ｐゴシック" charset="0"/>
                <a:cs typeface="ＭＳ Ｐゴシック" charset="0"/>
              </a:rPr>
              <a:t>Int</a:t>
            </a:r>
          </a:p>
        </p:txBody>
      </p:sp>
      <p:sp>
        <p:nvSpPr>
          <p:cNvPr id="5" name="Rectangle 4"/>
          <p:cNvSpPr/>
          <p:nvPr/>
        </p:nvSpPr>
        <p:spPr>
          <a:xfrm>
            <a:off x="5072062" y="2266950"/>
            <a:ext cx="547688" cy="1544241"/>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r>
              <a:rPr lang="fr-FR">
                <a:solidFill>
                  <a:schemeClr val="tx1"/>
                </a:solidFill>
                <a:ea typeface="ＭＳ Ｐゴシック" charset="0"/>
                <a:cs typeface="ＭＳ Ｐゴシック" charset="0"/>
              </a:rPr>
              <a:t>Int</a:t>
            </a:r>
          </a:p>
        </p:txBody>
      </p:sp>
      <p:sp>
        <p:nvSpPr>
          <p:cNvPr id="7" name="Flèche courbée vers le bas 6"/>
          <p:cNvSpPr/>
          <p:nvPr/>
        </p:nvSpPr>
        <p:spPr>
          <a:xfrm>
            <a:off x="3228975" y="1609725"/>
            <a:ext cx="2228850" cy="628650"/>
          </a:xfrm>
          <a:prstGeom prst="curvedDownArrow">
            <a:avLst/>
          </a:prstGeom>
        </p:spPr>
        <p:style>
          <a:lnRef idx="1">
            <a:schemeClr val="accent2"/>
          </a:lnRef>
          <a:fillRef idx="3">
            <a:schemeClr val="accent2"/>
          </a:fillRef>
          <a:effectRef idx="2">
            <a:schemeClr val="accent2"/>
          </a:effectRef>
          <a:fontRef idx="minor">
            <a:schemeClr val="lt1"/>
          </a:fontRef>
        </p:style>
        <p:txBody>
          <a:bodyPr anchor="ctr"/>
          <a:lstStyle/>
          <a:p>
            <a:pPr algn="ctr" defTabSz="342859" eaLnBrk="1" fontAlgn="auto" hangingPunct="1">
              <a:spcBef>
                <a:spcPts val="0"/>
              </a:spcBef>
              <a:spcAft>
                <a:spcPts val="0"/>
              </a:spcAft>
              <a:defRPr/>
            </a:pPr>
            <a:endParaRPr lang="fr-FR">
              <a:solidFill>
                <a:schemeClr val="tx1"/>
              </a:solidFill>
            </a:endParaRPr>
          </a:p>
        </p:txBody>
      </p:sp>
      <p:sp>
        <p:nvSpPr>
          <p:cNvPr id="9" name="Flèche courbée vers le bas 8"/>
          <p:cNvSpPr/>
          <p:nvPr/>
        </p:nvSpPr>
        <p:spPr>
          <a:xfrm rot="10800000">
            <a:off x="2962275" y="3811191"/>
            <a:ext cx="2495550" cy="466725"/>
          </a:xfrm>
          <a:prstGeom prst="curvedDownArrow">
            <a:avLst/>
          </a:prstGeom>
        </p:spPr>
        <p:style>
          <a:lnRef idx="1">
            <a:schemeClr val="accent2"/>
          </a:lnRef>
          <a:fillRef idx="3">
            <a:schemeClr val="accent2"/>
          </a:fillRef>
          <a:effectRef idx="2">
            <a:schemeClr val="accent2"/>
          </a:effectRef>
          <a:fontRef idx="minor">
            <a:schemeClr val="lt1"/>
          </a:fontRef>
        </p:style>
        <p:txBody>
          <a:bodyPr anchor="ctr"/>
          <a:lstStyle/>
          <a:p>
            <a:pPr algn="ctr" defTabSz="342859" eaLnBrk="1" fontAlgn="auto" hangingPunct="1">
              <a:spcBef>
                <a:spcPts val="0"/>
              </a:spcBef>
              <a:spcAft>
                <a:spcPts val="0"/>
              </a:spcAft>
              <a:defRPr/>
            </a:pPr>
            <a:endParaRPr lang="fr-FR">
              <a:solidFill>
                <a:schemeClr val="tx1"/>
              </a:solidFill>
            </a:endParaRPr>
          </a:p>
        </p:txBody>
      </p:sp>
      <p:sp>
        <p:nvSpPr>
          <p:cNvPr id="10" name="Flèche courbée vers la droite 9"/>
          <p:cNvSpPr/>
          <p:nvPr/>
        </p:nvSpPr>
        <p:spPr>
          <a:xfrm>
            <a:off x="1485900" y="2438400"/>
            <a:ext cx="1323975" cy="1181100"/>
          </a:xfrm>
          <a:prstGeom prst="curvedRightArrow">
            <a:avLst/>
          </a:prstGeom>
          <a:solidFill>
            <a:schemeClr val="bg1"/>
          </a:solidFill>
          <a:ln w="3175" cap="flat" cmpd="sng" algn="ctr">
            <a:solidFill>
              <a:schemeClr val="accent1">
                <a:shade val="95000"/>
                <a:satMod val="105000"/>
              </a:schemeClr>
            </a:solidFill>
            <a:prstDash val="solid"/>
            <a:round/>
            <a:headEnd type="none" w="med" len="med"/>
            <a:tailEnd type="none" w="med" len="med"/>
          </a:ln>
          <a:effectLst>
            <a:outerShdw blurRad="40000" dist="23000" dir="5400000" sx="93000" sy="93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342859" eaLnBrk="1" fontAlgn="auto" hangingPunct="1">
              <a:spcBef>
                <a:spcPts val="0"/>
              </a:spcBef>
              <a:spcAft>
                <a:spcPts val="0"/>
              </a:spcAft>
              <a:defRPr/>
            </a:pPr>
            <a:endParaRPr lang="fr-FR">
              <a:solidFill>
                <a:schemeClr val="tx1"/>
              </a:solidFill>
            </a:endParaRPr>
          </a:p>
        </p:txBody>
      </p:sp>
      <p:sp>
        <p:nvSpPr>
          <p:cNvPr id="11" name="Flèche courbée vers la droite 10"/>
          <p:cNvSpPr/>
          <p:nvPr/>
        </p:nvSpPr>
        <p:spPr>
          <a:xfrm rot="10800000">
            <a:off x="5619750" y="2295525"/>
            <a:ext cx="1353741" cy="1323975"/>
          </a:xfrm>
          <a:prstGeom prst="curvedRightArrow">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p>
            <a:pPr algn="ctr" defTabSz="342859" eaLnBrk="1" fontAlgn="auto" hangingPunct="1">
              <a:spcBef>
                <a:spcPts val="0"/>
              </a:spcBef>
              <a:spcAft>
                <a:spcPts val="0"/>
              </a:spcAft>
              <a:defRPr/>
            </a:pPr>
            <a:endParaRPr lang="fr-FR">
              <a:solidFill>
                <a:schemeClr val="tx1"/>
              </a:solidFill>
            </a:endParaRPr>
          </a:p>
        </p:txBody>
      </p:sp>
      <p:sp>
        <p:nvSpPr>
          <p:cNvPr id="12" name="ZoneTexte 11"/>
          <p:cNvSpPr txBox="1">
            <a:spLocks noChangeArrowheads="1"/>
          </p:cNvSpPr>
          <p:nvPr/>
        </p:nvSpPr>
        <p:spPr bwMode="auto">
          <a:xfrm>
            <a:off x="3629026" y="2568179"/>
            <a:ext cx="12096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800">
                <a:solidFill>
                  <a:srgbClr val="FF0000"/>
                </a:solidFill>
              </a:rPr>
              <a:t>Interaction</a:t>
            </a:r>
          </a:p>
        </p:txBody>
      </p:sp>
      <p:sp>
        <p:nvSpPr>
          <p:cNvPr id="14" name="ZoneTexte 13"/>
          <p:cNvSpPr txBox="1">
            <a:spLocks noChangeArrowheads="1"/>
          </p:cNvSpPr>
          <p:nvPr/>
        </p:nvSpPr>
        <p:spPr bwMode="auto">
          <a:xfrm>
            <a:off x="1481109" y="2771775"/>
            <a:ext cx="1319272"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spcBef>
                <a:spcPct val="0"/>
              </a:spcBef>
              <a:buFontTx/>
              <a:buNone/>
            </a:pPr>
            <a:r>
              <a:rPr lang="fr-FR" altLang="fr-FR" sz="1350" b="1">
                <a:solidFill>
                  <a:schemeClr val="tx2"/>
                </a:solidFill>
              </a:rPr>
              <a:t>Explication</a:t>
            </a:r>
          </a:p>
          <a:p>
            <a:pPr algn="ctr" eaLnBrk="1" hangingPunct="1">
              <a:spcBef>
                <a:spcPct val="0"/>
              </a:spcBef>
              <a:buFontTx/>
              <a:buNone/>
            </a:pPr>
            <a:r>
              <a:rPr lang="fr-FR" altLang="fr-FR" sz="1350" b="1">
                <a:solidFill>
                  <a:schemeClr val="tx2"/>
                </a:solidFill>
              </a:rPr>
              <a:t>/</a:t>
            </a:r>
          </a:p>
          <a:p>
            <a:pPr algn="ctr" eaLnBrk="1" hangingPunct="1">
              <a:spcBef>
                <a:spcPct val="0"/>
              </a:spcBef>
              <a:buFontTx/>
              <a:buNone/>
            </a:pPr>
            <a:r>
              <a:rPr lang="fr-FR" altLang="fr-FR" sz="1350" b="1">
                <a:solidFill>
                  <a:schemeClr val="tx2"/>
                </a:solidFill>
              </a:rPr>
              <a:t>Compréhension</a:t>
            </a:r>
          </a:p>
        </p:txBody>
      </p:sp>
      <p:sp>
        <p:nvSpPr>
          <p:cNvPr id="15" name="ZoneTexte 14"/>
          <p:cNvSpPr txBox="1">
            <a:spLocks noChangeArrowheads="1"/>
          </p:cNvSpPr>
          <p:nvPr/>
        </p:nvSpPr>
        <p:spPr bwMode="auto">
          <a:xfrm>
            <a:off x="5676275" y="2771775"/>
            <a:ext cx="1319272"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spcBef>
                <a:spcPct val="0"/>
              </a:spcBef>
              <a:buFontTx/>
              <a:buNone/>
            </a:pPr>
            <a:r>
              <a:rPr lang="fr-FR" altLang="fr-FR" sz="1350" b="1">
                <a:solidFill>
                  <a:srgbClr val="008000"/>
                </a:solidFill>
              </a:rPr>
              <a:t>Compréhension</a:t>
            </a:r>
          </a:p>
          <a:p>
            <a:pPr algn="ctr" eaLnBrk="1" hangingPunct="1">
              <a:spcBef>
                <a:spcPct val="0"/>
              </a:spcBef>
              <a:buFontTx/>
              <a:buNone/>
            </a:pPr>
            <a:r>
              <a:rPr lang="fr-FR" altLang="fr-FR" sz="1350" b="1">
                <a:solidFill>
                  <a:srgbClr val="008000"/>
                </a:solidFill>
              </a:rPr>
              <a:t>/</a:t>
            </a:r>
          </a:p>
          <a:p>
            <a:pPr algn="ctr" eaLnBrk="1" hangingPunct="1">
              <a:spcBef>
                <a:spcPct val="0"/>
              </a:spcBef>
              <a:buFontTx/>
              <a:buNone/>
            </a:pPr>
            <a:r>
              <a:rPr lang="fr-FR" altLang="fr-FR" sz="1350" b="1">
                <a:solidFill>
                  <a:srgbClr val="008000"/>
                </a:solidFill>
              </a:rPr>
              <a:t>Explicitation</a:t>
            </a:r>
          </a:p>
        </p:txBody>
      </p:sp>
      <p:sp>
        <p:nvSpPr>
          <p:cNvPr id="28686" name="ZoneTexte 19"/>
          <p:cNvSpPr txBox="1">
            <a:spLocks noChangeArrowheads="1"/>
          </p:cNvSpPr>
          <p:nvPr/>
        </p:nvSpPr>
        <p:spPr bwMode="auto">
          <a:xfrm>
            <a:off x="1574240" y="1609725"/>
            <a:ext cx="12270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spcBef>
                <a:spcPct val="0"/>
              </a:spcBef>
              <a:buFontTx/>
              <a:buNone/>
            </a:pPr>
            <a:r>
              <a:rPr lang="fr-FR" altLang="fr-FR" sz="1200" b="1">
                <a:solidFill>
                  <a:srgbClr val="0000FF"/>
                </a:solidFill>
              </a:rPr>
              <a:t>Système de</a:t>
            </a:r>
          </a:p>
          <a:p>
            <a:pPr algn="ctr" eaLnBrk="1" hangingPunct="1">
              <a:spcBef>
                <a:spcPct val="0"/>
              </a:spcBef>
              <a:buFontTx/>
              <a:buNone/>
            </a:pPr>
            <a:r>
              <a:rPr lang="fr-FR" altLang="fr-FR" sz="1200" b="1">
                <a:solidFill>
                  <a:srgbClr val="0000FF"/>
                </a:solidFill>
              </a:rPr>
              <a:t> représentations</a:t>
            </a:r>
          </a:p>
        </p:txBody>
      </p:sp>
      <p:sp>
        <p:nvSpPr>
          <p:cNvPr id="28687" name="ZoneTexte 20"/>
          <p:cNvSpPr txBox="1">
            <a:spLocks noChangeArrowheads="1"/>
          </p:cNvSpPr>
          <p:nvPr/>
        </p:nvSpPr>
        <p:spPr bwMode="auto">
          <a:xfrm>
            <a:off x="5698332" y="1609725"/>
            <a:ext cx="11918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200" b="1">
                <a:solidFill>
                  <a:srgbClr val="008000"/>
                </a:solidFill>
              </a:rPr>
              <a:t>Système de </a:t>
            </a:r>
          </a:p>
          <a:p>
            <a:pPr eaLnBrk="1" hangingPunct="1">
              <a:spcBef>
                <a:spcPct val="0"/>
              </a:spcBef>
              <a:buFontTx/>
              <a:buNone/>
            </a:pPr>
            <a:r>
              <a:rPr lang="fr-FR" altLang="fr-FR" sz="1200" b="1">
                <a:solidFill>
                  <a:srgbClr val="008000"/>
                </a:solidFill>
              </a:rPr>
              <a:t>représentations</a:t>
            </a:r>
          </a:p>
        </p:txBody>
      </p:sp>
      <p:sp>
        <p:nvSpPr>
          <p:cNvPr id="23" name="ZoneTexte 22"/>
          <p:cNvSpPr txBox="1">
            <a:spLocks noChangeArrowheads="1"/>
          </p:cNvSpPr>
          <p:nvPr/>
        </p:nvSpPr>
        <p:spPr bwMode="auto">
          <a:xfrm>
            <a:off x="3625454" y="709612"/>
            <a:ext cx="1492781"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b="1">
                <a:solidFill>
                  <a:srgbClr val="FF0000"/>
                </a:solidFill>
              </a:rPr>
              <a:t>ENVIRONNEMENT</a:t>
            </a:r>
          </a:p>
        </p:txBody>
      </p:sp>
      <p:cxnSp>
        <p:nvCxnSpPr>
          <p:cNvPr id="25" name="Connecteur droit avec flèche 24"/>
          <p:cNvCxnSpPr>
            <a:stCxn id="12" idx="2"/>
          </p:cNvCxnSpPr>
          <p:nvPr/>
        </p:nvCxnSpPr>
        <p:spPr>
          <a:xfrm flipH="1">
            <a:off x="3886200" y="2937511"/>
            <a:ext cx="347640" cy="3581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Connecteur droit avec flèche 26"/>
          <p:cNvCxnSpPr>
            <a:stCxn id="12" idx="2"/>
          </p:cNvCxnSpPr>
          <p:nvPr/>
        </p:nvCxnSpPr>
        <p:spPr>
          <a:xfrm>
            <a:off x="4233840" y="2937511"/>
            <a:ext cx="309585" cy="3581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ZoneTexte 27"/>
          <p:cNvSpPr txBox="1">
            <a:spLocks noChangeArrowheads="1"/>
          </p:cNvSpPr>
          <p:nvPr/>
        </p:nvSpPr>
        <p:spPr bwMode="auto">
          <a:xfrm>
            <a:off x="3429000" y="3295650"/>
            <a:ext cx="85472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050" b="1">
                <a:solidFill>
                  <a:srgbClr val="FF0000"/>
                </a:solidFill>
              </a:rPr>
              <a:t>Information</a:t>
            </a:r>
          </a:p>
        </p:txBody>
      </p:sp>
      <p:sp>
        <p:nvSpPr>
          <p:cNvPr id="29" name="ZoneTexte 28"/>
          <p:cNvSpPr txBox="1">
            <a:spLocks noChangeArrowheads="1"/>
          </p:cNvSpPr>
          <p:nvPr/>
        </p:nvSpPr>
        <p:spPr bwMode="auto">
          <a:xfrm>
            <a:off x="4242197" y="3295650"/>
            <a:ext cx="651140"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050" b="1">
                <a:solidFill>
                  <a:srgbClr val="FF0000"/>
                </a:solidFill>
              </a:rPr>
              <a:t>Relation</a:t>
            </a:r>
          </a:p>
        </p:txBody>
      </p:sp>
      <p:sp>
        <p:nvSpPr>
          <p:cNvPr id="30" name="Rectangle à coins arrondis 29"/>
          <p:cNvSpPr/>
          <p:nvPr/>
        </p:nvSpPr>
        <p:spPr>
          <a:xfrm>
            <a:off x="1256110" y="978694"/>
            <a:ext cx="5972175" cy="3871913"/>
          </a:xfrm>
          <a:prstGeom prst="roundRect">
            <a:avLst/>
          </a:prstGeom>
          <a:noFill/>
          <a:ln w="38100" cmpd="sng">
            <a:solidFill>
              <a:srgbClr val="FF0000"/>
            </a:solidFill>
            <a:prstDash val="dash"/>
          </a:ln>
        </p:spPr>
        <p:style>
          <a:lnRef idx="1">
            <a:schemeClr val="accent1"/>
          </a:lnRef>
          <a:fillRef idx="3">
            <a:schemeClr val="accent1"/>
          </a:fillRef>
          <a:effectRef idx="2">
            <a:schemeClr val="accent1"/>
          </a:effectRef>
          <a:fontRef idx="minor">
            <a:schemeClr val="lt1"/>
          </a:fontRef>
        </p:style>
        <p:txBody>
          <a:bodyPr anchor="ctr"/>
          <a:lstStyle/>
          <a:p>
            <a:pPr algn="ctr" defTabSz="342859" eaLnBrk="1" fontAlgn="auto" hangingPunct="1">
              <a:spcBef>
                <a:spcPts val="0"/>
              </a:spcBef>
              <a:spcAft>
                <a:spcPts val="0"/>
              </a:spcAft>
              <a:defRPr/>
            </a:pPr>
            <a:endParaRPr lang="fr-FR"/>
          </a:p>
        </p:txBody>
      </p:sp>
      <p:sp>
        <p:nvSpPr>
          <p:cNvPr id="24" name="ZoneTexte 23"/>
          <p:cNvSpPr txBox="1"/>
          <p:nvPr/>
        </p:nvSpPr>
        <p:spPr bwMode="auto">
          <a:xfrm>
            <a:off x="7801336" y="0"/>
            <a:ext cx="1342663"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203059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4" accel="50000" decel="5000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2000"/>
                                        <p:tgtEl>
                                          <p:spTgt spid="12"/>
                                        </p:tgtEl>
                                      </p:cBhvr>
                                    </p:animEffect>
                                  </p:childTnLst>
                                </p:cTn>
                              </p:par>
                              <p:par>
                                <p:cTn id="26" presetID="2" presetClass="entr" presetSubtype="4" accel="50000" decel="50000" fill="hold" nodeType="withEffect">
                                  <p:stCondLst>
                                    <p:cond delay="0"/>
                                  </p:stCondLst>
                                  <p:childTnLst>
                                    <p:set>
                                      <p:cBhvr>
                                        <p:cTn id="27" dur="1" fill="hold">
                                          <p:stCondLst>
                                            <p:cond delay="0"/>
                                          </p:stCondLst>
                                        </p:cTn>
                                        <p:tgtEl>
                                          <p:spTgt spid="25"/>
                                        </p:tgtEl>
                                        <p:attrNameLst>
                                          <p:attrName>style.visibility</p:attrName>
                                        </p:attrNameLst>
                                      </p:cBhvr>
                                      <p:to>
                                        <p:strVal val="visible"/>
                                      </p:to>
                                    </p:set>
                                    <p:anim calcmode="lin" valueType="num">
                                      <p:cBhvr additive="base">
                                        <p:cTn id="28" dur="500" fill="hold"/>
                                        <p:tgtEl>
                                          <p:spTgt spid="25"/>
                                        </p:tgtEl>
                                        <p:attrNameLst>
                                          <p:attrName>ppt_x</p:attrName>
                                        </p:attrNameLst>
                                      </p:cBhvr>
                                      <p:tavLst>
                                        <p:tav tm="0">
                                          <p:val>
                                            <p:strVal val="#ppt_x"/>
                                          </p:val>
                                        </p:tav>
                                        <p:tav tm="100000">
                                          <p:val>
                                            <p:strVal val="#ppt_x"/>
                                          </p:val>
                                        </p:tav>
                                      </p:tavLst>
                                    </p:anim>
                                    <p:anim calcmode="lin" valueType="num">
                                      <p:cBhvr additive="base">
                                        <p:cTn id="29" dur="500" fill="hold"/>
                                        <p:tgtEl>
                                          <p:spTgt spid="25"/>
                                        </p:tgtEl>
                                        <p:attrNameLst>
                                          <p:attrName>ppt_y</p:attrName>
                                        </p:attrNameLst>
                                      </p:cBhvr>
                                      <p:tavLst>
                                        <p:tav tm="0">
                                          <p:val>
                                            <p:strVal val="1+#ppt_h/2"/>
                                          </p:val>
                                        </p:tav>
                                        <p:tav tm="100000">
                                          <p:val>
                                            <p:strVal val="#ppt_y"/>
                                          </p:val>
                                        </p:tav>
                                      </p:tavLst>
                                    </p:anim>
                                  </p:childTnLst>
                                </p:cTn>
                              </p:par>
                              <p:par>
                                <p:cTn id="30" presetID="2" presetClass="entr" presetSubtype="4" accel="50000" decel="50000" fill="hold" nodeType="withEffect">
                                  <p:stCondLst>
                                    <p:cond delay="0"/>
                                  </p:stCondLst>
                                  <p:childTnLst>
                                    <p:set>
                                      <p:cBhvr>
                                        <p:cTn id="31" dur="1" fill="hold">
                                          <p:stCondLst>
                                            <p:cond delay="0"/>
                                          </p:stCondLst>
                                        </p:cTn>
                                        <p:tgtEl>
                                          <p:spTgt spid="27"/>
                                        </p:tgtEl>
                                        <p:attrNameLst>
                                          <p:attrName>style.visibility</p:attrName>
                                        </p:attrNameLst>
                                      </p:cBhvr>
                                      <p:to>
                                        <p:strVal val="visible"/>
                                      </p:to>
                                    </p:set>
                                    <p:anim calcmode="lin" valueType="num">
                                      <p:cBhvr additive="base">
                                        <p:cTn id="32" dur="500" fill="hold"/>
                                        <p:tgtEl>
                                          <p:spTgt spid="27"/>
                                        </p:tgtEl>
                                        <p:attrNameLst>
                                          <p:attrName>ppt_x</p:attrName>
                                        </p:attrNameLst>
                                      </p:cBhvr>
                                      <p:tavLst>
                                        <p:tav tm="0">
                                          <p:val>
                                            <p:strVal val="#ppt_x"/>
                                          </p:val>
                                        </p:tav>
                                        <p:tav tm="100000">
                                          <p:val>
                                            <p:strVal val="#ppt_x"/>
                                          </p:val>
                                        </p:tav>
                                      </p:tavLst>
                                    </p:anim>
                                    <p:anim calcmode="lin" valueType="num">
                                      <p:cBhvr additive="base">
                                        <p:cTn id="33" dur="500" fill="hold"/>
                                        <p:tgtEl>
                                          <p:spTgt spid="27"/>
                                        </p:tgtEl>
                                        <p:attrNameLst>
                                          <p:attrName>ppt_y</p:attrName>
                                        </p:attrNameLst>
                                      </p:cBhvr>
                                      <p:tavLst>
                                        <p:tav tm="0">
                                          <p:val>
                                            <p:strVal val="1+#ppt_h/2"/>
                                          </p:val>
                                        </p:tav>
                                        <p:tav tm="100000">
                                          <p:val>
                                            <p:strVal val="#ppt_y"/>
                                          </p:val>
                                        </p:tav>
                                      </p:tavLst>
                                    </p:anim>
                                  </p:childTnLst>
                                </p:cTn>
                              </p:par>
                              <p:par>
                                <p:cTn id="34" presetID="2" presetClass="entr" presetSubtype="4" accel="50000" decel="50000" fill="hold" grpId="0" nodeType="with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500" fill="hold"/>
                                        <p:tgtEl>
                                          <p:spTgt spid="28"/>
                                        </p:tgtEl>
                                        <p:attrNameLst>
                                          <p:attrName>ppt_x</p:attrName>
                                        </p:attrNameLst>
                                      </p:cBhvr>
                                      <p:tavLst>
                                        <p:tav tm="0">
                                          <p:val>
                                            <p:strVal val="#ppt_x"/>
                                          </p:val>
                                        </p:tav>
                                        <p:tav tm="100000">
                                          <p:val>
                                            <p:strVal val="#ppt_x"/>
                                          </p:val>
                                        </p:tav>
                                      </p:tavLst>
                                    </p:anim>
                                    <p:anim calcmode="lin" valueType="num">
                                      <p:cBhvr additive="base">
                                        <p:cTn id="37" dur="500" fill="hold"/>
                                        <p:tgtEl>
                                          <p:spTgt spid="28"/>
                                        </p:tgtEl>
                                        <p:attrNameLst>
                                          <p:attrName>ppt_y</p:attrName>
                                        </p:attrNameLst>
                                      </p:cBhvr>
                                      <p:tavLst>
                                        <p:tav tm="0">
                                          <p:val>
                                            <p:strVal val="1+#ppt_h/2"/>
                                          </p:val>
                                        </p:tav>
                                        <p:tav tm="100000">
                                          <p:val>
                                            <p:strVal val="#ppt_y"/>
                                          </p:val>
                                        </p:tav>
                                      </p:tavLst>
                                    </p:anim>
                                  </p:childTnLst>
                                </p:cTn>
                              </p:par>
                              <p:par>
                                <p:cTn id="38" presetID="2" presetClass="entr" presetSubtype="4" accel="50000" decel="50000" fill="hold" grpId="0" nodeType="withEffect">
                                  <p:stCondLst>
                                    <p:cond delay="0"/>
                                  </p:stCondLst>
                                  <p:childTnLst>
                                    <p:set>
                                      <p:cBhvr>
                                        <p:cTn id="39" dur="1" fill="hold">
                                          <p:stCondLst>
                                            <p:cond delay="0"/>
                                          </p:stCondLst>
                                        </p:cTn>
                                        <p:tgtEl>
                                          <p:spTgt spid="29"/>
                                        </p:tgtEl>
                                        <p:attrNameLst>
                                          <p:attrName>style.visibility</p:attrName>
                                        </p:attrNameLst>
                                      </p:cBhvr>
                                      <p:to>
                                        <p:strVal val="visible"/>
                                      </p:to>
                                    </p:set>
                                    <p:anim calcmode="lin" valueType="num">
                                      <p:cBhvr additive="base">
                                        <p:cTn id="40" dur="500" fill="hold"/>
                                        <p:tgtEl>
                                          <p:spTgt spid="29"/>
                                        </p:tgtEl>
                                        <p:attrNameLst>
                                          <p:attrName>ppt_x</p:attrName>
                                        </p:attrNameLst>
                                      </p:cBhvr>
                                      <p:tavLst>
                                        <p:tav tm="0">
                                          <p:val>
                                            <p:strVal val="#ppt_x"/>
                                          </p:val>
                                        </p:tav>
                                        <p:tav tm="100000">
                                          <p:val>
                                            <p:strVal val="#ppt_x"/>
                                          </p:val>
                                        </p:tav>
                                      </p:tavLst>
                                    </p:anim>
                                    <p:anim calcmode="lin" valueType="num">
                                      <p:cBhvr additive="base">
                                        <p:cTn id="41"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fade">
                                      <p:cBhvr>
                                        <p:cTn id="46" dur="2000"/>
                                        <p:tgtEl>
                                          <p:spTgt spid="1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2000"/>
                                        <p:tgtEl>
                                          <p:spTgt spid="1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fade">
                                      <p:cBhvr>
                                        <p:cTn id="54" dur="2000"/>
                                        <p:tgtEl>
                                          <p:spTgt spid="1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2000"/>
                                        <p:tgtEl>
                                          <p:spTgt spid="1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fade">
                                      <p:cBhvr>
                                        <p:cTn id="62" dur="2000"/>
                                        <p:tgtEl>
                                          <p:spTgt spid="30"/>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9" grpId="0" animBg="1"/>
      <p:bldP spid="10" grpId="0" animBg="1"/>
      <p:bldP spid="11" grpId="0" animBg="1"/>
      <p:bldP spid="12" grpId="0"/>
      <p:bldP spid="14" grpId="0"/>
      <p:bldP spid="15" grpId="0"/>
      <p:bldP spid="23" grpId="0"/>
      <p:bldP spid="28" grpId="0"/>
      <p:bldP spid="29" grpId="0"/>
      <p:bldP spid="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1"/>
          <p:cNvSpPr>
            <a:spLocks noGrp="1"/>
          </p:cNvSpPr>
          <p:nvPr>
            <p:ph type="title"/>
          </p:nvPr>
        </p:nvSpPr>
        <p:spPr>
          <a:xfrm>
            <a:off x="1485900" y="205978"/>
            <a:ext cx="6172200" cy="422672"/>
          </a:xfrm>
        </p:spPr>
        <p:txBody>
          <a:bodyPr/>
          <a:lstStyle/>
          <a:p>
            <a:pPr eaLnBrk="1" hangingPunct="1"/>
            <a:r>
              <a:rPr lang="fr-BE" altLang="fr-FR" sz="2175">
                <a:solidFill>
                  <a:schemeClr val="tx2"/>
                </a:solidFill>
                <a:latin typeface="Book Antiqua" charset="0"/>
              </a:rPr>
              <a:t>Schéma général de la communication</a:t>
            </a:r>
            <a:endParaRPr lang="fr-FR" altLang="fr-FR" sz="2175">
              <a:solidFill>
                <a:schemeClr val="tx2"/>
              </a:solidFill>
            </a:endParaRPr>
          </a:p>
        </p:txBody>
      </p:sp>
      <p:sp>
        <p:nvSpPr>
          <p:cNvPr id="30722" name="Espace réservé du contenu 2"/>
          <p:cNvSpPr>
            <a:spLocks noGrp="1"/>
          </p:cNvSpPr>
          <p:nvPr>
            <p:ph idx="1"/>
          </p:nvPr>
        </p:nvSpPr>
        <p:spPr>
          <a:xfrm>
            <a:off x="1143000" y="771525"/>
            <a:ext cx="6657975" cy="4257675"/>
          </a:xfrm>
        </p:spPr>
        <p:txBody>
          <a:bodyPr/>
          <a:lstStyle/>
          <a:p>
            <a:pPr eaLnBrk="1" hangingPunct="1">
              <a:buFont typeface="Arial" charset="0"/>
              <a:buNone/>
            </a:pPr>
            <a:endParaRPr lang="fr-FR" altLang="fr-FR" dirty="0">
              <a:ea typeface="ＭＳ Ｐゴシック" charset="-128"/>
            </a:endParaRPr>
          </a:p>
        </p:txBody>
      </p:sp>
      <p:sp>
        <p:nvSpPr>
          <p:cNvPr id="17" name="Rectangle 16"/>
          <p:cNvSpPr/>
          <p:nvPr/>
        </p:nvSpPr>
        <p:spPr>
          <a:xfrm>
            <a:off x="1270404" y="2334816"/>
            <a:ext cx="619119" cy="1609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750" b="1" dirty="0">
                <a:solidFill>
                  <a:srgbClr val="000000"/>
                </a:solidFill>
                <a:latin typeface="Calibri" charset="0"/>
              </a:rPr>
              <a:t>Champ de conscience de l’</a:t>
            </a:r>
            <a:r>
              <a:rPr lang="fr-FR" altLang="ja-JP" sz="750" b="1" dirty="0">
                <a:solidFill>
                  <a:srgbClr val="000000"/>
                </a:solidFill>
                <a:latin typeface="Calibri" charset="0"/>
              </a:rPr>
              <a:t>émetteur</a:t>
            </a:r>
            <a:endParaRPr lang="fr-FR" altLang="fr-FR" sz="750" b="1" dirty="0">
              <a:solidFill>
                <a:srgbClr val="000000"/>
              </a:solidFill>
              <a:latin typeface="Calibri" charset="0"/>
            </a:endParaRPr>
          </a:p>
        </p:txBody>
      </p:sp>
      <p:sp>
        <p:nvSpPr>
          <p:cNvPr id="18" name="Trapèze 17"/>
          <p:cNvSpPr/>
          <p:nvPr/>
        </p:nvSpPr>
        <p:spPr>
          <a:xfrm rot="16200000">
            <a:off x="1273736" y="2770199"/>
            <a:ext cx="1960575" cy="728627"/>
          </a:xfrm>
          <a:prstGeom prst="trapezoid">
            <a:avLst/>
          </a:prstGeom>
        </p:spPr>
        <p:style>
          <a:lnRef idx="0">
            <a:schemeClr val="accent1"/>
          </a:lnRef>
          <a:fillRef idx="3">
            <a:schemeClr val="accent1"/>
          </a:fillRef>
          <a:effectRef idx="3">
            <a:schemeClr val="accent1"/>
          </a:effectRef>
          <a:fontRef idx="minor">
            <a:schemeClr val="lt1"/>
          </a:fontRef>
        </p:style>
        <p:txBody>
          <a:bodyPr vert="eaVert"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750" b="1" dirty="0">
                <a:solidFill>
                  <a:srgbClr val="000000"/>
                </a:solidFill>
                <a:latin typeface="Calibri" charset="0"/>
              </a:rPr>
              <a:t>Attitude intentionnelle de </a:t>
            </a:r>
            <a:r>
              <a:rPr lang="fr-FR" altLang="fr-FR" sz="675" b="1" dirty="0">
                <a:solidFill>
                  <a:srgbClr val="000000"/>
                </a:solidFill>
                <a:latin typeface="Calibri" charset="0"/>
              </a:rPr>
              <a:t>communication</a:t>
            </a:r>
          </a:p>
          <a:p>
            <a:pPr algn="ctr" eaLnBrk="1" hangingPunct="1">
              <a:defRPr/>
            </a:pPr>
            <a:r>
              <a:rPr lang="fr-FR" altLang="fr-FR" sz="750" b="1" dirty="0">
                <a:solidFill>
                  <a:srgbClr val="000000"/>
                </a:solidFill>
                <a:latin typeface="Calibri" charset="0"/>
              </a:rPr>
              <a:t>=</a:t>
            </a:r>
          </a:p>
          <a:p>
            <a:pPr algn="ctr" eaLnBrk="1" hangingPunct="1">
              <a:defRPr/>
            </a:pPr>
            <a:r>
              <a:rPr lang="fr-FR" altLang="fr-FR" sz="750" b="1" dirty="0">
                <a:solidFill>
                  <a:srgbClr val="000000"/>
                </a:solidFill>
                <a:latin typeface="Calibri" charset="0"/>
              </a:rPr>
              <a:t>Motivation à dire</a:t>
            </a:r>
          </a:p>
        </p:txBody>
      </p:sp>
      <p:sp>
        <p:nvSpPr>
          <p:cNvPr id="19" name="Trapèze 18"/>
          <p:cNvSpPr/>
          <p:nvPr/>
        </p:nvSpPr>
        <p:spPr>
          <a:xfrm rot="16200000">
            <a:off x="1723430" y="2961680"/>
            <a:ext cx="2162175" cy="372665"/>
          </a:xfrm>
          <a:prstGeom prst="trapezoid">
            <a:avLst/>
          </a:prstGeom>
        </p:spPr>
        <p:style>
          <a:lnRef idx="1">
            <a:schemeClr val="accent5"/>
          </a:lnRef>
          <a:fillRef idx="2">
            <a:schemeClr val="accent5"/>
          </a:fillRef>
          <a:effectRef idx="1">
            <a:schemeClr val="accent5"/>
          </a:effectRef>
          <a:fontRef idx="minor">
            <a:schemeClr val="dk1"/>
          </a:fontRef>
        </p:style>
        <p:txBody>
          <a:bodyPr anchor="ctr"/>
          <a:lstStyle/>
          <a:p>
            <a:pPr algn="ctr" defTabSz="342859" eaLnBrk="1" fontAlgn="auto" hangingPunct="1">
              <a:spcBef>
                <a:spcPts val="0"/>
              </a:spcBef>
              <a:spcAft>
                <a:spcPts val="0"/>
              </a:spcAft>
              <a:defRPr/>
            </a:pPr>
            <a:endParaRPr lang="fr-FR" dirty="0"/>
          </a:p>
        </p:txBody>
      </p:sp>
      <p:sp>
        <p:nvSpPr>
          <p:cNvPr id="21" name="Rectangle 20"/>
          <p:cNvSpPr/>
          <p:nvPr/>
        </p:nvSpPr>
        <p:spPr>
          <a:xfrm>
            <a:off x="2618185" y="2800350"/>
            <a:ext cx="2724150" cy="78105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eaLnBrk="1" hangingPunct="1">
              <a:defRPr/>
            </a:pPr>
            <a:r>
              <a:rPr lang="fr-FR">
                <a:solidFill>
                  <a:srgbClr val="000000"/>
                </a:solidFill>
                <a:ea typeface="ＭＳ Ｐゴシック" charset="0"/>
                <a:cs typeface="ＭＳ Ｐゴシック" charset="0"/>
              </a:rPr>
              <a:t>CANAL</a:t>
            </a:r>
          </a:p>
        </p:txBody>
      </p:sp>
      <p:cxnSp>
        <p:nvCxnSpPr>
          <p:cNvPr id="23" name="Connecteur droit avec flèche 22"/>
          <p:cNvCxnSpPr/>
          <p:nvPr/>
        </p:nvCxnSpPr>
        <p:spPr>
          <a:xfrm rot="5400000">
            <a:off x="2963466" y="3190875"/>
            <a:ext cx="78105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7" name="ZoneTexte 26"/>
          <p:cNvSpPr txBox="1">
            <a:spLocks noChangeArrowheads="1"/>
          </p:cNvSpPr>
          <p:nvPr/>
        </p:nvSpPr>
        <p:spPr bwMode="auto">
          <a:xfrm>
            <a:off x="2592345" y="2907506"/>
            <a:ext cx="797013"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spcBef>
                <a:spcPct val="0"/>
              </a:spcBef>
              <a:buFontTx/>
              <a:buNone/>
            </a:pPr>
            <a:r>
              <a:rPr lang="fr-FR" altLang="fr-FR" sz="750" b="1">
                <a:solidFill>
                  <a:srgbClr val="000000"/>
                </a:solidFill>
              </a:rPr>
              <a:t>Message</a:t>
            </a:r>
          </a:p>
          <a:p>
            <a:pPr algn="ctr" eaLnBrk="1" hangingPunct="1">
              <a:spcBef>
                <a:spcPct val="0"/>
              </a:spcBef>
              <a:buFontTx/>
              <a:buNone/>
            </a:pPr>
            <a:r>
              <a:rPr lang="fr-FR" altLang="fr-FR" sz="750" b="1">
                <a:solidFill>
                  <a:srgbClr val="000000"/>
                </a:solidFill>
              </a:rPr>
              <a:t> véritablement </a:t>
            </a:r>
          </a:p>
          <a:p>
            <a:pPr algn="ctr" eaLnBrk="1" hangingPunct="1">
              <a:spcBef>
                <a:spcPct val="0"/>
              </a:spcBef>
              <a:buFontTx/>
              <a:buNone/>
            </a:pPr>
            <a:r>
              <a:rPr lang="fr-FR" altLang="fr-FR" sz="750" b="1">
                <a:solidFill>
                  <a:srgbClr val="000000"/>
                </a:solidFill>
              </a:rPr>
              <a:t>exprimé</a:t>
            </a:r>
          </a:p>
        </p:txBody>
      </p:sp>
      <p:sp>
        <p:nvSpPr>
          <p:cNvPr id="28" name="Ellipse 27"/>
          <p:cNvSpPr/>
          <p:nvPr/>
        </p:nvSpPr>
        <p:spPr>
          <a:xfrm>
            <a:off x="3215879" y="1944291"/>
            <a:ext cx="876300" cy="266700"/>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800" b="1" dirty="0">
                <a:solidFill>
                  <a:srgbClr val="000000"/>
                </a:solidFill>
                <a:latin typeface="Calibri" charset="0"/>
              </a:rPr>
              <a:t>Rétention</a:t>
            </a:r>
          </a:p>
        </p:txBody>
      </p:sp>
      <p:cxnSp>
        <p:nvCxnSpPr>
          <p:cNvPr id="30" name="Connecteur droit avec flèche 29"/>
          <p:cNvCxnSpPr>
            <a:stCxn id="28" idx="2"/>
          </p:cNvCxnSpPr>
          <p:nvPr/>
        </p:nvCxnSpPr>
        <p:spPr>
          <a:xfrm rot="10800000" flipV="1">
            <a:off x="2834879" y="2077641"/>
            <a:ext cx="381000" cy="25717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4" name="Connecteur droit avec flèche 33"/>
          <p:cNvCxnSpPr/>
          <p:nvPr/>
        </p:nvCxnSpPr>
        <p:spPr>
          <a:xfrm rot="16200000" flipH="1">
            <a:off x="4162425" y="3181350"/>
            <a:ext cx="781050" cy="190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36" name="ZoneTexte 35"/>
          <p:cNvSpPr txBox="1">
            <a:spLocks noChangeArrowheads="1"/>
          </p:cNvSpPr>
          <p:nvPr/>
        </p:nvSpPr>
        <p:spPr bwMode="auto">
          <a:xfrm>
            <a:off x="4635097" y="2907506"/>
            <a:ext cx="707245"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algn="ctr" eaLnBrk="1" hangingPunct="1">
              <a:spcBef>
                <a:spcPct val="0"/>
              </a:spcBef>
              <a:buFontTx/>
              <a:buNone/>
            </a:pPr>
            <a:r>
              <a:rPr lang="fr-FR" altLang="fr-FR" sz="750" b="1"/>
              <a:t>Message que</a:t>
            </a:r>
          </a:p>
          <a:p>
            <a:pPr algn="ctr" eaLnBrk="1" hangingPunct="1">
              <a:spcBef>
                <a:spcPct val="0"/>
              </a:spcBef>
              <a:buFontTx/>
              <a:buNone/>
            </a:pPr>
            <a:r>
              <a:rPr lang="fr-FR" altLang="fr-FR" sz="750" b="1"/>
              <a:t> je devrais </a:t>
            </a:r>
          </a:p>
          <a:p>
            <a:pPr algn="ctr" eaLnBrk="1" hangingPunct="1">
              <a:spcBef>
                <a:spcPct val="0"/>
              </a:spcBef>
              <a:buFontTx/>
              <a:buNone/>
            </a:pPr>
            <a:r>
              <a:rPr lang="fr-FR" altLang="fr-FR" sz="750" b="1"/>
              <a:t>recevoir</a:t>
            </a:r>
          </a:p>
        </p:txBody>
      </p:sp>
      <p:sp>
        <p:nvSpPr>
          <p:cNvPr id="41" name="Éclair 40"/>
          <p:cNvSpPr/>
          <p:nvPr/>
        </p:nvSpPr>
        <p:spPr>
          <a:xfrm>
            <a:off x="3727848" y="3523060"/>
            <a:ext cx="335756" cy="334565"/>
          </a:xfrm>
          <a:prstGeom prst="lightningBolt">
            <a:avLst/>
          </a:prstGeom>
        </p:spPr>
        <p:style>
          <a:lnRef idx="1">
            <a:schemeClr val="accent2"/>
          </a:lnRef>
          <a:fillRef idx="3">
            <a:schemeClr val="accent2"/>
          </a:fillRef>
          <a:effectRef idx="2">
            <a:schemeClr val="accent2"/>
          </a:effectRef>
          <a:fontRef idx="minor">
            <a:schemeClr val="lt1"/>
          </a:fontRef>
        </p:style>
        <p:txBody>
          <a:bodyPr anchor="ctr"/>
          <a:lstStyle/>
          <a:p>
            <a:pPr algn="ctr" defTabSz="342859" eaLnBrk="1" fontAlgn="auto" hangingPunct="1">
              <a:spcBef>
                <a:spcPts val="0"/>
              </a:spcBef>
              <a:spcAft>
                <a:spcPts val="0"/>
              </a:spcAft>
              <a:defRPr/>
            </a:pPr>
            <a:endParaRPr lang="fr-FR" sz="675" dirty="0"/>
          </a:p>
        </p:txBody>
      </p:sp>
      <p:sp>
        <p:nvSpPr>
          <p:cNvPr id="42" name="Ellipse 41"/>
          <p:cNvSpPr/>
          <p:nvPr/>
        </p:nvSpPr>
        <p:spPr>
          <a:xfrm>
            <a:off x="3895725" y="3857625"/>
            <a:ext cx="876300" cy="257175"/>
          </a:xfrm>
          <a:prstGeom prst="ellipse">
            <a:avLst/>
          </a:prstGeom>
        </p:spPr>
        <p:style>
          <a:lnRef idx="1">
            <a:schemeClr val="accent2"/>
          </a:lnRef>
          <a:fillRef idx="3">
            <a:schemeClr val="accent2"/>
          </a:fillRef>
          <a:effectRef idx="2">
            <a:schemeClr val="accent2"/>
          </a:effectRef>
          <a:fontRef idx="minor">
            <a:schemeClr val="lt1"/>
          </a:fontRef>
        </p:style>
        <p:txBody>
          <a:bodyPr anchor="ctr"/>
          <a:lstStyle/>
          <a:p>
            <a:pPr algn="ctr" eaLnBrk="1" hangingPunct="1">
              <a:defRPr/>
            </a:pPr>
            <a:r>
              <a:rPr lang="fr-FR" sz="900" b="1">
                <a:solidFill>
                  <a:srgbClr val="000000"/>
                </a:solidFill>
                <a:ea typeface="ＭＳ Ｐゴシック" charset="0"/>
                <a:cs typeface="ＭＳ Ｐゴシック" charset="0"/>
              </a:rPr>
              <a:t>Bruits</a:t>
            </a:r>
          </a:p>
        </p:txBody>
      </p:sp>
      <p:sp>
        <p:nvSpPr>
          <p:cNvPr id="47" name="Rectangle 46"/>
          <p:cNvSpPr/>
          <p:nvPr/>
        </p:nvSpPr>
        <p:spPr>
          <a:xfrm>
            <a:off x="6906816" y="2066925"/>
            <a:ext cx="750094" cy="12549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900" b="1">
                <a:solidFill>
                  <a:srgbClr val="000000"/>
                </a:solidFill>
                <a:latin typeface="Calibri" charset="0"/>
              </a:rPr>
              <a:t>Champ de conscience du récepteur</a:t>
            </a:r>
          </a:p>
        </p:txBody>
      </p:sp>
      <p:sp>
        <p:nvSpPr>
          <p:cNvPr id="48" name="Ellipse 47"/>
          <p:cNvSpPr/>
          <p:nvPr/>
        </p:nvSpPr>
        <p:spPr>
          <a:xfrm>
            <a:off x="4543425" y="1539479"/>
            <a:ext cx="1181100" cy="273844"/>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800" b="1" dirty="0">
                <a:latin typeface="Calibri" charset="0"/>
              </a:rPr>
              <a:t>Interprétation</a:t>
            </a:r>
          </a:p>
        </p:txBody>
      </p:sp>
      <p:cxnSp>
        <p:nvCxnSpPr>
          <p:cNvPr id="50" name="Connecteur droit avec flèche 49"/>
          <p:cNvCxnSpPr>
            <a:stCxn id="48" idx="3"/>
          </p:cNvCxnSpPr>
          <p:nvPr/>
        </p:nvCxnSpPr>
        <p:spPr>
          <a:xfrm rot="16200000" flipH="1">
            <a:off x="4735116" y="1753791"/>
            <a:ext cx="560784" cy="59888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51" name="Ellipse 50"/>
          <p:cNvSpPr/>
          <p:nvPr/>
        </p:nvSpPr>
        <p:spPr>
          <a:xfrm>
            <a:off x="5476875" y="3943350"/>
            <a:ext cx="1038225" cy="285750"/>
          </a:xfrm>
          <a:prstGeom prst="ellipse">
            <a:avLst/>
          </a:prstGeom>
        </p:spPr>
        <p:style>
          <a:lnRef idx="1">
            <a:schemeClr val="accent3"/>
          </a:lnRef>
          <a:fillRef idx="3">
            <a:schemeClr val="accent3"/>
          </a:fillRef>
          <a:effectRef idx="2">
            <a:schemeClr val="accent3"/>
          </a:effectRef>
          <a:fontRef idx="minor">
            <a:schemeClr val="lt1"/>
          </a:fontRef>
        </p:style>
        <p:txBody>
          <a:bodyPr anchor="ctr"/>
          <a:lstStyle/>
          <a:p>
            <a:pPr algn="ctr" eaLnBrk="1" hangingPunct="1">
              <a:defRPr/>
            </a:pPr>
            <a:r>
              <a:rPr lang="fr-FR" sz="900" b="1">
                <a:solidFill>
                  <a:srgbClr val="000000"/>
                </a:solidFill>
                <a:ea typeface="ＭＳ Ｐゴシック" charset="0"/>
                <a:cs typeface="ＭＳ Ｐゴシック" charset="0"/>
              </a:rPr>
              <a:t>Pertes</a:t>
            </a:r>
          </a:p>
        </p:txBody>
      </p:sp>
      <p:cxnSp>
        <p:nvCxnSpPr>
          <p:cNvPr id="53" name="Connecteur droit avec flèche 52"/>
          <p:cNvCxnSpPr>
            <a:stCxn id="51" idx="0"/>
          </p:cNvCxnSpPr>
          <p:nvPr/>
        </p:nvCxnSpPr>
        <p:spPr>
          <a:xfrm rot="16200000" flipV="1">
            <a:off x="5447705" y="3395068"/>
            <a:ext cx="420290" cy="676275"/>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54" name="Rectangle 53"/>
          <p:cNvSpPr/>
          <p:nvPr/>
        </p:nvSpPr>
        <p:spPr>
          <a:xfrm>
            <a:off x="5995987" y="2066925"/>
            <a:ext cx="910829" cy="1254919"/>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900" b="1" dirty="0">
                <a:solidFill>
                  <a:srgbClr val="000000"/>
                </a:solidFill>
                <a:latin typeface="Calibri" charset="0"/>
              </a:rPr>
              <a:t>Attitude intentionnelle de </a:t>
            </a:r>
            <a:r>
              <a:rPr lang="fr-FR" altLang="fr-FR" sz="800" b="1" dirty="0">
                <a:solidFill>
                  <a:srgbClr val="000000"/>
                </a:solidFill>
                <a:latin typeface="Calibri" charset="0"/>
              </a:rPr>
              <a:t>communication</a:t>
            </a:r>
          </a:p>
          <a:p>
            <a:pPr algn="ctr" eaLnBrk="1" hangingPunct="1">
              <a:defRPr/>
            </a:pPr>
            <a:r>
              <a:rPr lang="fr-FR" altLang="fr-FR" sz="900" b="1" dirty="0">
                <a:solidFill>
                  <a:srgbClr val="000000"/>
                </a:solidFill>
                <a:latin typeface="Calibri" charset="0"/>
              </a:rPr>
              <a:t>=</a:t>
            </a:r>
          </a:p>
          <a:p>
            <a:pPr algn="ctr" eaLnBrk="1" hangingPunct="1">
              <a:defRPr/>
            </a:pPr>
            <a:r>
              <a:rPr lang="fr-FR" altLang="fr-FR" sz="900" b="1" dirty="0">
                <a:solidFill>
                  <a:srgbClr val="000000"/>
                </a:solidFill>
                <a:latin typeface="Calibri" charset="0"/>
              </a:rPr>
              <a:t>Capacité d</a:t>
            </a:r>
            <a:r>
              <a:rPr lang="ja-JP" altLang="fr-FR" sz="900" b="1" dirty="0">
                <a:solidFill>
                  <a:srgbClr val="000000"/>
                </a:solidFill>
                <a:latin typeface="Calibri" charset="0"/>
              </a:rPr>
              <a:t>’</a:t>
            </a:r>
            <a:r>
              <a:rPr lang="fr-FR" altLang="ja-JP" sz="900" b="1" dirty="0">
                <a:solidFill>
                  <a:srgbClr val="000000"/>
                </a:solidFill>
                <a:latin typeface="Calibri" charset="0"/>
              </a:rPr>
              <a:t>écoute </a:t>
            </a:r>
            <a:endParaRPr lang="fr-FR" altLang="fr-FR" sz="900" b="1" dirty="0">
              <a:solidFill>
                <a:srgbClr val="000000"/>
              </a:solidFill>
              <a:latin typeface="Calibri" charset="0"/>
            </a:endParaRPr>
          </a:p>
        </p:txBody>
      </p:sp>
      <p:cxnSp>
        <p:nvCxnSpPr>
          <p:cNvPr id="56" name="Connecteur droit 55"/>
          <p:cNvCxnSpPr/>
          <p:nvPr/>
        </p:nvCxnSpPr>
        <p:spPr>
          <a:xfrm rot="16200000" flipH="1">
            <a:off x="6542485" y="4008835"/>
            <a:ext cx="1402556" cy="28575"/>
          </a:xfrm>
          <a:prstGeom prst="line">
            <a:avLst/>
          </a:prstGeom>
          <a:ln w="38100" cap="flat" cmpd="sng" algn="ctr">
            <a:solidFill>
              <a:schemeClr val="accent3"/>
            </a:solidFill>
            <a:prstDash val="solid"/>
            <a:round/>
            <a:headEnd type="none" w="med" len="med"/>
            <a:tailEnd type="none" w="med" len="med"/>
          </a:ln>
        </p:spPr>
        <p:style>
          <a:lnRef idx="2">
            <a:schemeClr val="accent3"/>
          </a:lnRef>
          <a:fillRef idx="0">
            <a:schemeClr val="accent3"/>
          </a:fillRef>
          <a:effectRef idx="1">
            <a:schemeClr val="accent3"/>
          </a:effectRef>
          <a:fontRef idx="minor">
            <a:schemeClr val="tx1"/>
          </a:fontRef>
        </p:style>
      </p:cxnSp>
      <p:cxnSp>
        <p:nvCxnSpPr>
          <p:cNvPr id="58" name="Connecteur droit 57"/>
          <p:cNvCxnSpPr/>
          <p:nvPr/>
        </p:nvCxnSpPr>
        <p:spPr>
          <a:xfrm rot="10800000" flipV="1">
            <a:off x="1595437" y="4725592"/>
            <a:ext cx="5662613" cy="1190"/>
          </a:xfrm>
          <a:prstGeom prst="line">
            <a:avLst/>
          </a:prstGeom>
          <a:ln w="38100" cap="flat" cmpd="sng" algn="ctr">
            <a:solidFill>
              <a:schemeClr val="accent3"/>
            </a:solidFill>
            <a:prstDash val="solid"/>
            <a:round/>
            <a:headEnd type="none" w="med" len="med"/>
            <a:tailEnd type="none" w="med" len="med"/>
          </a:ln>
        </p:spPr>
        <p:style>
          <a:lnRef idx="2">
            <a:schemeClr val="accent3"/>
          </a:lnRef>
          <a:fillRef idx="0">
            <a:schemeClr val="accent3"/>
          </a:fillRef>
          <a:effectRef idx="1">
            <a:schemeClr val="accent3"/>
          </a:effectRef>
          <a:fontRef idx="minor">
            <a:schemeClr val="tx1"/>
          </a:fontRef>
        </p:style>
      </p:cxnSp>
      <p:cxnSp>
        <p:nvCxnSpPr>
          <p:cNvPr id="60" name="Connecteur droit avec flèche 59"/>
          <p:cNvCxnSpPr>
            <a:endCxn id="17" idx="2"/>
          </p:cNvCxnSpPr>
          <p:nvPr/>
        </p:nvCxnSpPr>
        <p:spPr>
          <a:xfrm flipH="1" flipV="1">
            <a:off x="1579964" y="3944541"/>
            <a:ext cx="15474" cy="782242"/>
          </a:xfrm>
          <a:prstGeom prst="straightConnector1">
            <a:avLst/>
          </a:prstGeom>
          <a:ln w="38100" cap="flat" cmpd="sng" algn="ctr">
            <a:solidFill>
              <a:schemeClr val="accent3"/>
            </a:solidFill>
            <a:prstDash val="solid"/>
            <a:round/>
            <a:headEnd type="none" w="med" len="med"/>
            <a:tailEnd type="arrow" w="med" len="med"/>
          </a:ln>
        </p:spPr>
        <p:style>
          <a:lnRef idx="2">
            <a:schemeClr val="accent3"/>
          </a:lnRef>
          <a:fillRef idx="0">
            <a:schemeClr val="accent3"/>
          </a:fillRef>
          <a:effectRef idx="1">
            <a:schemeClr val="accent3"/>
          </a:effectRef>
          <a:fontRef idx="minor">
            <a:schemeClr val="tx1"/>
          </a:fontRef>
        </p:style>
      </p:cxnSp>
      <p:cxnSp>
        <p:nvCxnSpPr>
          <p:cNvPr id="63" name="Connecteur droit 62"/>
          <p:cNvCxnSpPr>
            <a:stCxn id="17" idx="0"/>
          </p:cNvCxnSpPr>
          <p:nvPr/>
        </p:nvCxnSpPr>
        <p:spPr>
          <a:xfrm flipV="1">
            <a:off x="1579964" y="1297784"/>
            <a:ext cx="16665" cy="1037032"/>
          </a:xfrm>
          <a:prstGeom prst="line">
            <a:avLst/>
          </a:prstGeom>
          <a:ln w="381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71" name="Connecteur droit 70"/>
          <p:cNvCxnSpPr/>
          <p:nvPr/>
        </p:nvCxnSpPr>
        <p:spPr>
          <a:xfrm>
            <a:off x="1596628" y="1296592"/>
            <a:ext cx="5632847" cy="1190"/>
          </a:xfrm>
          <a:prstGeom prst="line">
            <a:avLst/>
          </a:prstGeom>
          <a:ln w="38100"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73" name="Connecteur droit avec flèche 72"/>
          <p:cNvCxnSpPr>
            <a:endCxn id="47" idx="0"/>
          </p:cNvCxnSpPr>
          <p:nvPr/>
        </p:nvCxnSpPr>
        <p:spPr>
          <a:xfrm>
            <a:off x="7229475" y="1297782"/>
            <a:ext cx="52388" cy="769143"/>
          </a:xfrm>
          <a:prstGeom prst="straightConnector1">
            <a:avLst/>
          </a:prstGeom>
          <a:ln w="38100"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74" name="Rectangle 73"/>
          <p:cNvSpPr/>
          <p:nvPr/>
        </p:nvSpPr>
        <p:spPr>
          <a:xfrm>
            <a:off x="5342335" y="2066925"/>
            <a:ext cx="653653" cy="125491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900" b="1" dirty="0">
                <a:solidFill>
                  <a:srgbClr val="000000"/>
                </a:solidFill>
                <a:latin typeface="Calibri" charset="0"/>
              </a:rPr>
              <a:t>Message reçu</a:t>
            </a:r>
          </a:p>
        </p:txBody>
      </p:sp>
      <p:sp>
        <p:nvSpPr>
          <p:cNvPr id="77" name="ZoneTexte 76"/>
          <p:cNvSpPr txBox="1">
            <a:spLocks noChangeArrowheads="1"/>
          </p:cNvSpPr>
          <p:nvPr/>
        </p:nvSpPr>
        <p:spPr bwMode="auto">
          <a:xfrm>
            <a:off x="3895726" y="4446985"/>
            <a:ext cx="966675"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b="1">
                <a:solidFill>
                  <a:srgbClr val="008000"/>
                </a:solidFill>
              </a:rPr>
              <a:t>FEED BACK</a:t>
            </a:r>
          </a:p>
        </p:txBody>
      </p:sp>
      <p:sp>
        <p:nvSpPr>
          <p:cNvPr id="78" name="ZoneTexte 77"/>
          <p:cNvSpPr txBox="1">
            <a:spLocks noChangeArrowheads="1"/>
          </p:cNvSpPr>
          <p:nvPr/>
        </p:nvSpPr>
        <p:spPr bwMode="auto">
          <a:xfrm>
            <a:off x="3353991" y="1297781"/>
            <a:ext cx="1327864"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b="1">
                <a:solidFill>
                  <a:srgbClr val="17375E"/>
                </a:solidFill>
              </a:rPr>
              <a:t>REAJUSTEMENT</a:t>
            </a:r>
          </a:p>
        </p:txBody>
      </p:sp>
      <p:cxnSp>
        <p:nvCxnSpPr>
          <p:cNvPr id="83" name="Connecteur droit 82"/>
          <p:cNvCxnSpPr/>
          <p:nvPr/>
        </p:nvCxnSpPr>
        <p:spPr>
          <a:xfrm flipV="1">
            <a:off x="1232298" y="1020367"/>
            <a:ext cx="6425803" cy="1190"/>
          </a:xfrm>
          <a:prstGeom prst="line">
            <a:avLst/>
          </a:prstGeom>
          <a:ln w="25400" cap="flat" cmpd="sng" algn="ctr">
            <a:solidFill>
              <a:srgbClr val="FF0000"/>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85" name="Connecteur droit 84"/>
          <p:cNvCxnSpPr/>
          <p:nvPr/>
        </p:nvCxnSpPr>
        <p:spPr>
          <a:xfrm rot="5400000">
            <a:off x="5653683" y="3052168"/>
            <a:ext cx="4007644" cy="1190"/>
          </a:xfrm>
          <a:prstGeom prst="line">
            <a:avLst/>
          </a:prstGeom>
          <a:ln w="25400" cap="flat" cmpd="sng" algn="ctr">
            <a:solidFill>
              <a:srgbClr val="FF0000"/>
            </a:solidFill>
            <a:prstDash val="dash"/>
            <a:round/>
            <a:headEnd type="none" w="med" len="med"/>
            <a:tailEnd type="none" w="med" len="med"/>
          </a:ln>
        </p:spPr>
        <p:style>
          <a:lnRef idx="2">
            <a:schemeClr val="accent2"/>
          </a:lnRef>
          <a:fillRef idx="0">
            <a:schemeClr val="accent2"/>
          </a:fillRef>
          <a:effectRef idx="1">
            <a:schemeClr val="accent2"/>
          </a:effectRef>
          <a:fontRef idx="minor">
            <a:schemeClr val="tx1"/>
          </a:fontRef>
        </p:style>
      </p:cxnSp>
      <p:cxnSp>
        <p:nvCxnSpPr>
          <p:cNvPr id="87" name="Connecteur droit 86"/>
          <p:cNvCxnSpPr/>
          <p:nvPr/>
        </p:nvCxnSpPr>
        <p:spPr>
          <a:xfrm rot="10800000">
            <a:off x="1232297" y="5030392"/>
            <a:ext cx="6424613" cy="1190"/>
          </a:xfrm>
          <a:prstGeom prst="line">
            <a:avLst/>
          </a:prstGeom>
          <a:ln w="25400" cap="flat" cmpd="sng" algn="ctr">
            <a:solidFill>
              <a:srgbClr val="FF0000"/>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97" name="Connecteur droit 96"/>
          <p:cNvCxnSpPr/>
          <p:nvPr/>
        </p:nvCxnSpPr>
        <p:spPr>
          <a:xfrm rot="5400000">
            <a:off x="-773311" y="3025973"/>
            <a:ext cx="4010025" cy="1191"/>
          </a:xfrm>
          <a:prstGeom prst="line">
            <a:avLst/>
          </a:prstGeom>
          <a:ln w="25400" cap="flat" cmpd="sng" algn="ctr">
            <a:solidFill>
              <a:srgbClr val="FF0000"/>
            </a:solidFill>
            <a:prstDash val="dash"/>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sp>
        <p:nvSpPr>
          <p:cNvPr id="101" name="ZoneTexte 100"/>
          <p:cNvSpPr txBox="1"/>
          <p:nvPr/>
        </p:nvSpPr>
        <p:spPr>
          <a:xfrm>
            <a:off x="2834518" y="771525"/>
            <a:ext cx="2642357" cy="646331"/>
          </a:xfrm>
          <a:prstGeom prst="rect">
            <a:avLst/>
          </a:prstGeom>
          <a:noFill/>
        </p:spPr>
        <p:txBody>
          <a:bodyPr>
            <a:spAutoFit/>
          </a:bodyPr>
          <a:lstStyle/>
          <a:p>
            <a:pPr defTabSz="342859" eaLnBrk="1" fontAlgn="auto" hangingPunct="1">
              <a:spcBef>
                <a:spcPts val="0"/>
              </a:spcBef>
              <a:spcAft>
                <a:spcPts val="0"/>
              </a:spcAft>
              <a:defRPr/>
            </a:pPr>
            <a:r>
              <a:rPr lang="fr-FR" dirty="0">
                <a:ln>
                  <a:solidFill>
                    <a:srgbClr val="FF0000"/>
                  </a:solidFill>
                </a:ln>
                <a:latin typeface="+mn-lt"/>
                <a:ea typeface="+mn-ea"/>
              </a:rPr>
              <a:t>ENVIRONNEMENT DE LA SITUATION</a:t>
            </a:r>
          </a:p>
        </p:txBody>
      </p:sp>
      <p:sp>
        <p:nvSpPr>
          <p:cNvPr id="37" name="ZoneTexte 36"/>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800580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20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20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2000"/>
                                        <p:tgtEl>
                                          <p:spTgt spid="19"/>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2000"/>
                                        <p:tgtEl>
                                          <p:spTgt spid="2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2000"/>
                                        <p:tgtEl>
                                          <p:spTgt spid="27"/>
                                        </p:tgtEl>
                                      </p:cBhvr>
                                    </p:animEffect>
                                  </p:childTnLst>
                                </p:cTn>
                              </p:par>
                              <p:par>
                                <p:cTn id="24" presetID="10" presetClass="entr" presetSubtype="0" fill="hold"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2000"/>
                                        <p:tgtEl>
                                          <p:spTgt spid="2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2000"/>
                                        <p:tgtEl>
                                          <p:spTgt spid="28"/>
                                        </p:tgtEl>
                                      </p:cBhvr>
                                    </p:animEffect>
                                  </p:childTnLst>
                                </p:cTn>
                              </p:par>
                              <p:par>
                                <p:cTn id="32" presetID="1" presetClass="entr" presetSubtype="0" fill="hold" nodeType="withEffect">
                                  <p:stCondLst>
                                    <p:cond delay="0"/>
                                  </p:stCondLst>
                                  <p:childTnLst>
                                    <p:set>
                                      <p:cBhvr>
                                        <p:cTn id="33" dur="1" fill="hold">
                                          <p:stCondLst>
                                            <p:cond delay="0"/>
                                          </p:stCondLst>
                                        </p:cTn>
                                        <p:tgtEl>
                                          <p:spTgt spid="30"/>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41"/>
                                        </p:tgtEl>
                                        <p:attrNameLst>
                                          <p:attrName>style.visibility</p:attrName>
                                        </p:attrNameLst>
                                      </p:cBhvr>
                                      <p:to>
                                        <p:strVal val="visible"/>
                                      </p:to>
                                    </p:set>
                                  </p:childTnLst>
                                </p:cTn>
                              </p:par>
                              <p:par>
                                <p:cTn id="38" presetID="10" presetClass="entr" presetSubtype="0" fill="hold" grpId="0"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fade">
                                      <p:cBhvr>
                                        <p:cTn id="40" dur="2000"/>
                                        <p:tgtEl>
                                          <p:spTgt spid="4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0"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2000"/>
                                        <p:tgtEl>
                                          <p:spTgt spid="3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4"/>
                                        </p:tgtEl>
                                        <p:attrNameLst>
                                          <p:attrName>style.visibility</p:attrName>
                                        </p:attrNameLst>
                                      </p:cBhvr>
                                      <p:to>
                                        <p:strVal val="visible"/>
                                      </p:to>
                                    </p:set>
                                    <p:animEffect transition="in" filter="fade">
                                      <p:cBhvr>
                                        <p:cTn id="52" dur="2000"/>
                                        <p:tgtEl>
                                          <p:spTgt spid="7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fade">
                                      <p:cBhvr>
                                        <p:cTn id="57" dur="2000"/>
                                        <p:tgtEl>
                                          <p:spTgt spid="48"/>
                                        </p:tgtEl>
                                      </p:cBhvr>
                                    </p:animEffect>
                                  </p:childTnLst>
                                </p:cTn>
                              </p:par>
                              <p:par>
                                <p:cTn id="58" presetID="1" presetClass="entr" presetSubtype="0" fill="hold" nodeType="withEffect">
                                  <p:stCondLst>
                                    <p:cond delay="0"/>
                                  </p:stCondLst>
                                  <p:childTnLst>
                                    <p:set>
                                      <p:cBhvr>
                                        <p:cTn id="59" dur="1" fill="hold">
                                          <p:stCondLst>
                                            <p:cond delay="0"/>
                                          </p:stCondLst>
                                        </p:cTn>
                                        <p:tgtEl>
                                          <p:spTgt spid="50"/>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51"/>
                                        </p:tgtEl>
                                        <p:attrNameLst>
                                          <p:attrName>style.visibility</p:attrName>
                                        </p:attrNameLst>
                                      </p:cBhvr>
                                      <p:to>
                                        <p:strVal val="visible"/>
                                      </p:to>
                                    </p:set>
                                    <p:animEffect transition="in" filter="fade">
                                      <p:cBhvr>
                                        <p:cTn id="64" dur="2000"/>
                                        <p:tgtEl>
                                          <p:spTgt spid="51"/>
                                        </p:tgtEl>
                                      </p:cBhvr>
                                    </p:animEffect>
                                  </p:childTnLst>
                                </p:cTn>
                              </p:par>
                              <p:par>
                                <p:cTn id="65" presetID="1" presetClass="entr" presetSubtype="0" fill="hold" nodeType="withEffect">
                                  <p:stCondLst>
                                    <p:cond delay="0"/>
                                  </p:stCondLst>
                                  <p:childTnLst>
                                    <p:set>
                                      <p:cBhvr>
                                        <p:cTn id="66" dur="1" fill="hold">
                                          <p:stCondLst>
                                            <p:cond delay="0"/>
                                          </p:stCondLst>
                                        </p:cTn>
                                        <p:tgtEl>
                                          <p:spTgt spid="53"/>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54"/>
                                        </p:tgtEl>
                                        <p:attrNameLst>
                                          <p:attrName>style.visibility</p:attrName>
                                        </p:attrNameLst>
                                      </p:cBhvr>
                                      <p:to>
                                        <p:strVal val="visible"/>
                                      </p:to>
                                    </p:set>
                                    <p:animEffect transition="in" filter="fade">
                                      <p:cBhvr>
                                        <p:cTn id="71" dur="2000"/>
                                        <p:tgtEl>
                                          <p:spTgt spid="54"/>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47"/>
                                        </p:tgtEl>
                                        <p:attrNameLst>
                                          <p:attrName>style.visibility</p:attrName>
                                        </p:attrNameLst>
                                      </p:cBhvr>
                                      <p:to>
                                        <p:strVal val="visible"/>
                                      </p:to>
                                    </p:set>
                                    <p:animEffect transition="in" filter="fade">
                                      <p:cBhvr>
                                        <p:cTn id="76" dur="2000"/>
                                        <p:tgtEl>
                                          <p:spTgt spid="47"/>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nodeType="clickEffect">
                                  <p:stCondLst>
                                    <p:cond delay="0"/>
                                  </p:stCondLst>
                                  <p:childTnLst>
                                    <p:set>
                                      <p:cBhvr>
                                        <p:cTn id="80" dur="1" fill="hold">
                                          <p:stCondLst>
                                            <p:cond delay="0"/>
                                          </p:stCondLst>
                                        </p:cTn>
                                        <p:tgtEl>
                                          <p:spTgt spid="5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58"/>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7"/>
                                        </p:tgtEl>
                                        <p:attrNameLst>
                                          <p:attrName>style.visibility</p:attrName>
                                        </p:attrNameLst>
                                      </p:cBhvr>
                                      <p:to>
                                        <p:strVal val="visible"/>
                                      </p:to>
                                    </p:set>
                                  </p:childTnLst>
                                </p:cTn>
                              </p:par>
                            </p:childTnLst>
                          </p:cTn>
                        </p:par>
                      </p:childTnLst>
                    </p:cTn>
                  </p:par>
                  <p:par>
                    <p:cTn id="87" fill="hold" nodeType="clickPar">
                      <p:stCondLst>
                        <p:cond delay="indefinite"/>
                      </p:stCondLst>
                      <p:childTnLst>
                        <p:par>
                          <p:cTn id="88" fill="hold" nodeType="withGroup">
                            <p:stCondLst>
                              <p:cond delay="0"/>
                            </p:stCondLst>
                            <p:childTnLst>
                              <p:par>
                                <p:cTn id="89" presetID="1" presetClass="entr" presetSubtype="0" fill="hold" nodeType="clickEffect">
                                  <p:stCondLst>
                                    <p:cond delay="0"/>
                                  </p:stCondLst>
                                  <p:childTnLst>
                                    <p:set>
                                      <p:cBhvr>
                                        <p:cTn id="90" dur="1" fill="hold">
                                          <p:stCondLst>
                                            <p:cond delay="0"/>
                                          </p:stCondLst>
                                        </p:cTn>
                                        <p:tgtEl>
                                          <p:spTgt spid="63"/>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71"/>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78"/>
                                        </p:tgtEl>
                                        <p:attrNameLst>
                                          <p:attrName>style.visibility</p:attrName>
                                        </p:attrNameLst>
                                      </p:cBhvr>
                                      <p:to>
                                        <p:strVal val="visible"/>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nodeType="clickEffect">
                                  <p:stCondLst>
                                    <p:cond delay="0"/>
                                  </p:stCondLst>
                                  <p:childTnLst>
                                    <p:set>
                                      <p:cBhvr>
                                        <p:cTn id="100" dur="1" fill="hold">
                                          <p:stCondLst>
                                            <p:cond delay="0"/>
                                          </p:stCondLst>
                                        </p:cTn>
                                        <p:tgtEl>
                                          <p:spTgt spid="83"/>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85"/>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87"/>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97"/>
                                        </p:tgtEl>
                                        <p:attrNameLst>
                                          <p:attrName>style.visibility</p:attrName>
                                        </p:attrNameLst>
                                      </p:cBhvr>
                                      <p:to>
                                        <p:strVal val="visible"/>
                                      </p:to>
                                    </p:set>
                                  </p:childTnLst>
                                </p:cTn>
                              </p:par>
                              <p:par>
                                <p:cTn id="107" presetID="10" presetClass="entr" presetSubtype="0" fill="hold" nodeType="withEffect">
                                  <p:stCondLst>
                                    <p:cond delay="0"/>
                                  </p:stCondLst>
                                  <p:childTnLst>
                                    <p:set>
                                      <p:cBhvr>
                                        <p:cTn id="108" dur="1" fill="hold">
                                          <p:stCondLst>
                                            <p:cond delay="0"/>
                                          </p:stCondLst>
                                        </p:cTn>
                                        <p:tgtEl>
                                          <p:spTgt spid="101"/>
                                        </p:tgtEl>
                                        <p:attrNameLst>
                                          <p:attrName>style.visibility</p:attrName>
                                        </p:attrNameLst>
                                      </p:cBhvr>
                                      <p:to>
                                        <p:strVal val="visible"/>
                                      </p:to>
                                    </p:set>
                                    <p:animEffect transition="in" filter="fade">
                                      <p:cBhvr>
                                        <p:cTn id="109" dur="200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animBg="1"/>
      <p:bldP spid="27" grpId="0"/>
      <p:bldP spid="28" grpId="0" animBg="1"/>
      <p:bldP spid="36" grpId="0"/>
      <p:bldP spid="41" grpId="0" animBg="1"/>
      <p:bldP spid="42" grpId="0" animBg="1"/>
      <p:bldP spid="47" grpId="0" animBg="1"/>
      <p:bldP spid="48" grpId="0" animBg="1"/>
      <p:bldP spid="51" grpId="0" animBg="1"/>
      <p:bldP spid="54" grpId="0" animBg="1"/>
      <p:bldP spid="74" grpId="0" animBg="1"/>
      <p:bldP spid="77" grpId="0"/>
      <p:bldP spid="7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277666" y="290557"/>
            <a:ext cx="5162550" cy="298847"/>
          </a:xfrm>
        </p:spPr>
        <p:txBody>
          <a:bodyPr>
            <a:normAutofit/>
          </a:bodyPr>
          <a:lstStyle/>
          <a:p>
            <a:pPr eaLnBrk="1" hangingPunct="1">
              <a:defRPr/>
            </a:pPr>
            <a:r>
              <a:rPr lang="fr-FR" altLang="fr-FR" sz="1950" i="1" dirty="0">
                <a:solidFill>
                  <a:srgbClr val="0070C0"/>
                </a:solidFill>
              </a:rPr>
              <a:t>La déperdition du message</a:t>
            </a:r>
          </a:p>
        </p:txBody>
      </p:sp>
      <p:sp>
        <p:nvSpPr>
          <p:cNvPr id="32770" name="Rectangle 3"/>
          <p:cNvSpPr>
            <a:spLocks noGrp="1" noChangeArrowheads="1"/>
          </p:cNvSpPr>
          <p:nvPr>
            <p:ph type="body" idx="1"/>
          </p:nvPr>
        </p:nvSpPr>
        <p:spPr>
          <a:xfrm>
            <a:off x="1143000" y="809625"/>
            <a:ext cx="6667500" cy="4333875"/>
          </a:xfrm>
        </p:spPr>
        <p:txBody>
          <a:bodyPr/>
          <a:lstStyle/>
          <a:p>
            <a:pPr eaLnBrk="1" hangingPunct="1"/>
            <a:endParaRPr lang="fr-FR" altLang="fr-FR" sz="2100" i="1" dirty="0">
              <a:solidFill>
                <a:srgbClr val="17375E"/>
              </a:solidFill>
            </a:endParaRPr>
          </a:p>
          <a:p>
            <a:pPr eaLnBrk="1" hangingPunct="1"/>
            <a:endParaRPr lang="fr-FR" altLang="fr-FR" sz="2100" i="1" dirty="0">
              <a:solidFill>
                <a:srgbClr val="17375E"/>
              </a:solidFill>
            </a:endParaRPr>
          </a:p>
          <a:p>
            <a:pPr eaLnBrk="1" hangingPunct="1"/>
            <a:endParaRPr lang="fr-FR" altLang="fr-FR" sz="2100" i="1" dirty="0">
              <a:solidFill>
                <a:srgbClr val="17375E"/>
              </a:solidFill>
            </a:endParaRPr>
          </a:p>
        </p:txBody>
      </p:sp>
      <p:sp>
        <p:nvSpPr>
          <p:cNvPr id="9" name="Rectangle 8"/>
          <p:cNvSpPr/>
          <p:nvPr/>
        </p:nvSpPr>
        <p:spPr>
          <a:xfrm>
            <a:off x="1638300" y="4505325"/>
            <a:ext cx="6019800" cy="352425"/>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50" dirty="0">
                <a:solidFill>
                  <a:schemeClr val="bg1"/>
                </a:solidFill>
                <a:latin typeface="Calibri" charset="0"/>
              </a:rPr>
              <a:t>Ce que j</a:t>
            </a:r>
            <a:r>
              <a:rPr lang="ja-JP" altLang="fr-FR" sz="1350" dirty="0">
                <a:solidFill>
                  <a:schemeClr val="bg1"/>
                </a:solidFill>
                <a:latin typeface="Calibri" charset="0"/>
              </a:rPr>
              <a:t>’</a:t>
            </a:r>
            <a:r>
              <a:rPr lang="fr-FR" altLang="ja-JP" sz="1350" dirty="0">
                <a:solidFill>
                  <a:schemeClr val="bg1"/>
                </a:solidFill>
                <a:latin typeface="Calibri" charset="0"/>
              </a:rPr>
              <a:t>ai à dire</a:t>
            </a:r>
            <a:endParaRPr lang="fr-FR" altLang="fr-FR" sz="1350" dirty="0">
              <a:solidFill>
                <a:schemeClr val="bg1"/>
              </a:solidFill>
              <a:latin typeface="Calibri" charset="0"/>
            </a:endParaRPr>
          </a:p>
        </p:txBody>
      </p:sp>
      <p:sp>
        <p:nvSpPr>
          <p:cNvPr id="10" name="Rectangle 9"/>
          <p:cNvSpPr/>
          <p:nvPr/>
        </p:nvSpPr>
        <p:spPr>
          <a:xfrm>
            <a:off x="2000250" y="4267201"/>
            <a:ext cx="5334000" cy="238124"/>
          </a:xfrm>
          <a:prstGeom prst="rect">
            <a:avLst/>
          </a:prstGeom>
          <a:solidFill>
            <a:schemeClr val="tx2">
              <a:lumMod val="75000"/>
            </a:schemeClr>
          </a:solidFill>
        </p:spPr>
        <p:style>
          <a:lnRef idx="0">
            <a:schemeClr val="accent1"/>
          </a:lnRef>
          <a:fillRef idx="3">
            <a:schemeClr val="accent1"/>
          </a:fillRef>
          <a:effectRef idx="3">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50" dirty="0">
                <a:solidFill>
                  <a:schemeClr val="bg1"/>
                </a:solidFill>
                <a:latin typeface="Calibri" charset="0"/>
              </a:rPr>
              <a:t>Ce que je pense à dire</a:t>
            </a:r>
          </a:p>
        </p:txBody>
      </p:sp>
      <p:sp>
        <p:nvSpPr>
          <p:cNvPr id="11" name="Rectangle 10"/>
          <p:cNvSpPr/>
          <p:nvPr/>
        </p:nvSpPr>
        <p:spPr>
          <a:xfrm>
            <a:off x="2343150" y="4019550"/>
            <a:ext cx="4648200" cy="247650"/>
          </a:xfrm>
          <a:prstGeom prst="rect">
            <a:avLst/>
          </a:prstGeom>
          <a:solidFill>
            <a:schemeClr val="tx2">
              <a:lumMod val="60000"/>
              <a:lumOff val="40000"/>
            </a:schemeClr>
          </a:solidFill>
        </p:spPr>
        <p:style>
          <a:lnRef idx="1">
            <a:schemeClr val="accent5"/>
          </a:lnRef>
          <a:fillRef idx="3">
            <a:schemeClr val="accent5"/>
          </a:fillRef>
          <a:effectRef idx="2">
            <a:schemeClr val="accent5"/>
          </a:effectRef>
          <a:fontRef idx="minor">
            <a:schemeClr val="lt1"/>
          </a:fontRef>
        </p:style>
        <p:txBody>
          <a:bodyPr anchor="ctr"/>
          <a:lstStyle/>
          <a:p>
            <a:pPr algn="ctr" eaLnBrk="1" hangingPunct="1">
              <a:defRPr/>
            </a:pPr>
            <a:r>
              <a:rPr lang="fr-FR" sz="1400" dirty="0">
                <a:solidFill>
                  <a:schemeClr val="bg1"/>
                </a:solidFill>
                <a:ea typeface="ＭＳ Ｐゴシック" charset="0"/>
                <a:cs typeface="ＭＳ Ｐゴシック" charset="0"/>
              </a:rPr>
              <a:t>Ce que je sais dire</a:t>
            </a:r>
          </a:p>
        </p:txBody>
      </p:sp>
      <p:sp>
        <p:nvSpPr>
          <p:cNvPr id="12" name="Rectangle 11"/>
          <p:cNvSpPr/>
          <p:nvPr/>
        </p:nvSpPr>
        <p:spPr>
          <a:xfrm>
            <a:off x="2705100" y="3790950"/>
            <a:ext cx="3943350" cy="2286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hangingPunct="1">
              <a:defRPr/>
            </a:pPr>
            <a:r>
              <a:rPr lang="fr-FR" sz="1400" dirty="0">
                <a:solidFill>
                  <a:srgbClr val="FF0000"/>
                </a:solidFill>
                <a:ea typeface="ＭＳ Ｐゴシック" charset="0"/>
                <a:cs typeface="ＭＳ Ｐゴシック" charset="0"/>
              </a:rPr>
              <a:t>Ce que le dis effectivement</a:t>
            </a:r>
          </a:p>
        </p:txBody>
      </p:sp>
      <p:sp>
        <p:nvSpPr>
          <p:cNvPr id="13" name="Rectangle 12"/>
          <p:cNvSpPr/>
          <p:nvPr/>
        </p:nvSpPr>
        <p:spPr>
          <a:xfrm>
            <a:off x="3058716" y="2524125"/>
            <a:ext cx="3314700" cy="276225"/>
          </a:xfrm>
          <a:prstGeom prst="rect">
            <a:avLst/>
          </a:prstGeom>
          <a:solidFill>
            <a:srgbClr val="008000"/>
          </a:solidFill>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50">
                <a:solidFill>
                  <a:srgbClr val="FF0000"/>
                </a:solidFill>
                <a:latin typeface="Calibri" charset="0"/>
              </a:rPr>
              <a:t>Ce qu</a:t>
            </a:r>
            <a:r>
              <a:rPr lang="ja-JP" altLang="fr-FR" sz="1350">
                <a:solidFill>
                  <a:srgbClr val="FF0000"/>
                </a:solidFill>
                <a:latin typeface="Calibri" charset="0"/>
              </a:rPr>
              <a:t>’</a:t>
            </a:r>
            <a:r>
              <a:rPr lang="fr-FR" altLang="ja-JP" sz="1350">
                <a:solidFill>
                  <a:srgbClr val="FF0000"/>
                </a:solidFill>
                <a:latin typeface="Calibri" charset="0"/>
              </a:rPr>
              <a:t>il entend </a:t>
            </a:r>
            <a:endParaRPr lang="fr-FR" altLang="fr-FR" sz="1350">
              <a:solidFill>
                <a:srgbClr val="FF0000"/>
              </a:solidFill>
              <a:latin typeface="Calibri" charset="0"/>
            </a:endParaRPr>
          </a:p>
        </p:txBody>
      </p:sp>
      <p:sp>
        <p:nvSpPr>
          <p:cNvPr id="14" name="Flèche vers le haut 13"/>
          <p:cNvSpPr/>
          <p:nvPr/>
        </p:nvSpPr>
        <p:spPr>
          <a:xfrm>
            <a:off x="4533900" y="2800350"/>
            <a:ext cx="363474" cy="990600"/>
          </a:xfrm>
          <a:prstGeom prst="upArrow">
            <a:avLst/>
          </a:prstGeom>
        </p:spPr>
        <p:style>
          <a:lnRef idx="0">
            <a:schemeClr val="accent2"/>
          </a:lnRef>
          <a:fillRef idx="3">
            <a:schemeClr val="accent2"/>
          </a:fillRef>
          <a:effectRef idx="3">
            <a:schemeClr val="accent2"/>
          </a:effectRef>
          <a:fontRef idx="minor">
            <a:schemeClr val="lt1"/>
          </a:fontRef>
        </p:style>
        <p:txBody>
          <a:bodyPr anchor="ctr"/>
          <a:lstStyle/>
          <a:p>
            <a:pPr algn="ctr" defTabSz="342859" eaLnBrk="1" fontAlgn="auto" hangingPunct="1">
              <a:spcBef>
                <a:spcPts val="0"/>
              </a:spcBef>
              <a:spcAft>
                <a:spcPts val="0"/>
              </a:spcAft>
              <a:defRPr/>
            </a:pPr>
            <a:endParaRPr lang="fr-FR" dirty="0"/>
          </a:p>
        </p:txBody>
      </p:sp>
      <p:sp>
        <p:nvSpPr>
          <p:cNvPr id="15" name="Rectangle 14"/>
          <p:cNvSpPr/>
          <p:nvPr/>
        </p:nvSpPr>
        <p:spPr>
          <a:xfrm>
            <a:off x="3333750" y="2276475"/>
            <a:ext cx="2686050" cy="247650"/>
          </a:xfrm>
          <a:prstGeom prst="rect">
            <a:avLst/>
          </a:prstGeom>
          <a:solidFill>
            <a:schemeClr val="accent3">
              <a:lumMod val="50000"/>
            </a:schemeClr>
          </a:solidFill>
        </p:spPr>
        <p:style>
          <a:lnRef idx="0">
            <a:schemeClr val="accent3"/>
          </a:lnRef>
          <a:fillRef idx="3">
            <a:schemeClr val="accent3"/>
          </a:fillRef>
          <a:effectRef idx="3">
            <a:schemeClr val="accent3"/>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50">
                <a:solidFill>
                  <a:srgbClr val="FF0000"/>
                </a:solidFill>
                <a:latin typeface="Calibri" charset="0"/>
              </a:rPr>
              <a:t>Ce qu</a:t>
            </a:r>
            <a:r>
              <a:rPr lang="ja-JP" altLang="fr-FR" sz="1350">
                <a:solidFill>
                  <a:srgbClr val="FF0000"/>
                </a:solidFill>
                <a:latin typeface="Calibri" charset="0"/>
              </a:rPr>
              <a:t>’</a:t>
            </a:r>
            <a:r>
              <a:rPr lang="fr-FR" altLang="ja-JP" sz="1350">
                <a:solidFill>
                  <a:srgbClr val="FF0000"/>
                </a:solidFill>
                <a:latin typeface="Calibri" charset="0"/>
              </a:rPr>
              <a:t>il écoute</a:t>
            </a:r>
            <a:endParaRPr lang="fr-FR" altLang="fr-FR" sz="1350">
              <a:solidFill>
                <a:srgbClr val="FF0000"/>
              </a:solidFill>
              <a:latin typeface="Calibri" charset="0"/>
            </a:endParaRPr>
          </a:p>
        </p:txBody>
      </p:sp>
      <p:sp>
        <p:nvSpPr>
          <p:cNvPr id="16" name="Rectangle 15"/>
          <p:cNvSpPr/>
          <p:nvPr/>
        </p:nvSpPr>
        <p:spPr>
          <a:xfrm>
            <a:off x="3638550" y="2047875"/>
            <a:ext cx="2085975" cy="2286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50">
                <a:solidFill>
                  <a:srgbClr val="FF0000"/>
                </a:solidFill>
                <a:latin typeface="Calibri" charset="0"/>
              </a:rPr>
              <a:t>Ce qu</a:t>
            </a:r>
            <a:r>
              <a:rPr lang="ja-JP" altLang="fr-FR" sz="1350">
                <a:solidFill>
                  <a:srgbClr val="FF0000"/>
                </a:solidFill>
                <a:latin typeface="Calibri" charset="0"/>
              </a:rPr>
              <a:t>’</a:t>
            </a:r>
            <a:r>
              <a:rPr lang="fr-FR" altLang="ja-JP" sz="1350">
                <a:solidFill>
                  <a:srgbClr val="FF0000"/>
                </a:solidFill>
                <a:latin typeface="Calibri" charset="0"/>
              </a:rPr>
              <a:t>il comprend </a:t>
            </a:r>
            <a:endParaRPr lang="fr-FR" altLang="fr-FR" sz="1350">
              <a:solidFill>
                <a:srgbClr val="FF0000"/>
              </a:solidFill>
              <a:latin typeface="Calibri" charset="0"/>
            </a:endParaRPr>
          </a:p>
        </p:txBody>
      </p:sp>
      <p:sp>
        <p:nvSpPr>
          <p:cNvPr id="17" name="Rectangle 16"/>
          <p:cNvSpPr/>
          <p:nvPr/>
        </p:nvSpPr>
        <p:spPr>
          <a:xfrm>
            <a:off x="3905250" y="1838325"/>
            <a:ext cx="1609725" cy="209550"/>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200">
                <a:solidFill>
                  <a:srgbClr val="FF0000"/>
                </a:solidFill>
                <a:latin typeface="Calibri" charset="0"/>
              </a:rPr>
              <a:t>Ce qu</a:t>
            </a:r>
            <a:r>
              <a:rPr lang="ja-JP" altLang="fr-FR" sz="1200">
                <a:solidFill>
                  <a:srgbClr val="FF0000"/>
                </a:solidFill>
                <a:latin typeface="Calibri" charset="0"/>
              </a:rPr>
              <a:t>’</a:t>
            </a:r>
            <a:r>
              <a:rPr lang="fr-FR" altLang="ja-JP" sz="1200">
                <a:solidFill>
                  <a:srgbClr val="FF0000"/>
                </a:solidFill>
                <a:latin typeface="Calibri" charset="0"/>
              </a:rPr>
              <a:t>il admet</a:t>
            </a:r>
            <a:endParaRPr lang="fr-FR" altLang="fr-FR" sz="1200">
              <a:solidFill>
                <a:srgbClr val="FF0000"/>
              </a:solidFill>
              <a:latin typeface="Calibri" charset="0"/>
            </a:endParaRPr>
          </a:p>
        </p:txBody>
      </p:sp>
      <p:sp>
        <p:nvSpPr>
          <p:cNvPr id="18" name="Rectangle 17"/>
          <p:cNvSpPr/>
          <p:nvPr/>
        </p:nvSpPr>
        <p:spPr>
          <a:xfrm>
            <a:off x="4152900" y="1628775"/>
            <a:ext cx="1123950" cy="209550"/>
          </a:xfrm>
          <a:prstGeom prst="rect">
            <a:avLst/>
          </a:prstGeom>
          <a:solidFill>
            <a:schemeClr val="accent3">
              <a:lumMod val="20000"/>
              <a:lumOff val="80000"/>
            </a:schemeClr>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050">
                <a:solidFill>
                  <a:srgbClr val="FF0000"/>
                </a:solidFill>
                <a:latin typeface="Calibri" charset="0"/>
              </a:rPr>
              <a:t>Ce qu</a:t>
            </a:r>
            <a:r>
              <a:rPr lang="ja-JP" altLang="fr-FR" sz="1050">
                <a:solidFill>
                  <a:srgbClr val="FF0000"/>
                </a:solidFill>
                <a:latin typeface="Calibri" charset="0"/>
              </a:rPr>
              <a:t>’</a:t>
            </a:r>
            <a:r>
              <a:rPr lang="fr-FR" altLang="ja-JP" sz="1050">
                <a:solidFill>
                  <a:srgbClr val="FF0000"/>
                </a:solidFill>
                <a:latin typeface="Calibri" charset="0"/>
              </a:rPr>
              <a:t>il retient</a:t>
            </a:r>
            <a:endParaRPr lang="fr-FR" altLang="fr-FR" sz="1050">
              <a:solidFill>
                <a:srgbClr val="FF0000"/>
              </a:solidFill>
              <a:latin typeface="Calibri" charset="0"/>
            </a:endParaRPr>
          </a:p>
        </p:txBody>
      </p:sp>
      <p:sp>
        <p:nvSpPr>
          <p:cNvPr id="19" name="Rectangle 18"/>
          <p:cNvSpPr/>
          <p:nvPr/>
        </p:nvSpPr>
        <p:spPr>
          <a:xfrm>
            <a:off x="4362450" y="1371600"/>
            <a:ext cx="776288" cy="257175"/>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750">
                <a:solidFill>
                  <a:srgbClr val="FF0000"/>
                </a:solidFill>
                <a:latin typeface="Calibri" charset="0"/>
              </a:rPr>
              <a:t>Ce qu</a:t>
            </a:r>
            <a:r>
              <a:rPr lang="ja-JP" altLang="fr-FR" sz="750">
                <a:solidFill>
                  <a:srgbClr val="FF0000"/>
                </a:solidFill>
                <a:latin typeface="Calibri" charset="0"/>
              </a:rPr>
              <a:t>’</a:t>
            </a:r>
            <a:r>
              <a:rPr lang="fr-FR" altLang="ja-JP" sz="750">
                <a:solidFill>
                  <a:srgbClr val="FF0000"/>
                </a:solidFill>
                <a:latin typeface="Calibri" charset="0"/>
              </a:rPr>
              <a:t>il répètera</a:t>
            </a:r>
            <a:endParaRPr lang="fr-FR" altLang="fr-FR" sz="750">
              <a:solidFill>
                <a:srgbClr val="FF0000"/>
              </a:solidFill>
              <a:latin typeface="Calibri" charset="0"/>
            </a:endParaRPr>
          </a:p>
        </p:txBody>
      </p:sp>
      <p:sp>
        <p:nvSpPr>
          <p:cNvPr id="21" name="ZoneTexte 20"/>
          <p:cNvSpPr txBox="1">
            <a:spLocks noChangeArrowheads="1"/>
          </p:cNvSpPr>
          <p:nvPr/>
        </p:nvSpPr>
        <p:spPr bwMode="auto">
          <a:xfrm>
            <a:off x="1143000" y="4618435"/>
            <a:ext cx="57259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a:solidFill>
                  <a:srgbClr val="FF0000"/>
                </a:solidFill>
              </a:rPr>
              <a:t>100%</a:t>
            </a:r>
          </a:p>
        </p:txBody>
      </p:sp>
      <p:sp>
        <p:nvSpPr>
          <p:cNvPr id="22" name="ZoneTexte 21"/>
          <p:cNvSpPr txBox="1">
            <a:spLocks noChangeArrowheads="1"/>
          </p:cNvSpPr>
          <p:nvPr/>
        </p:nvSpPr>
        <p:spPr bwMode="auto">
          <a:xfrm>
            <a:off x="1210866" y="4274344"/>
            <a:ext cx="484428"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a:solidFill>
                  <a:srgbClr val="FF0000"/>
                </a:solidFill>
              </a:rPr>
              <a:t>90%</a:t>
            </a:r>
          </a:p>
        </p:txBody>
      </p:sp>
      <p:sp>
        <p:nvSpPr>
          <p:cNvPr id="23" name="ZoneTexte 22"/>
          <p:cNvSpPr txBox="1">
            <a:spLocks noChangeArrowheads="1"/>
          </p:cNvSpPr>
          <p:nvPr/>
        </p:nvSpPr>
        <p:spPr bwMode="auto">
          <a:xfrm>
            <a:off x="1210866" y="4036219"/>
            <a:ext cx="484428"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a:solidFill>
                  <a:srgbClr val="FF0000"/>
                </a:solidFill>
              </a:rPr>
              <a:t>80%</a:t>
            </a:r>
          </a:p>
        </p:txBody>
      </p:sp>
      <p:sp>
        <p:nvSpPr>
          <p:cNvPr id="24" name="ZoneTexte 23"/>
          <p:cNvSpPr txBox="1">
            <a:spLocks noChangeArrowheads="1"/>
          </p:cNvSpPr>
          <p:nvPr/>
        </p:nvSpPr>
        <p:spPr bwMode="auto">
          <a:xfrm>
            <a:off x="1210866" y="3788569"/>
            <a:ext cx="484428"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a:solidFill>
                  <a:srgbClr val="FF0000"/>
                </a:solidFill>
              </a:rPr>
              <a:t>70%</a:t>
            </a:r>
          </a:p>
        </p:txBody>
      </p:sp>
      <p:sp>
        <p:nvSpPr>
          <p:cNvPr id="25" name="ZoneTexte 24"/>
          <p:cNvSpPr txBox="1">
            <a:spLocks noChangeArrowheads="1"/>
          </p:cNvSpPr>
          <p:nvPr/>
        </p:nvSpPr>
        <p:spPr bwMode="auto">
          <a:xfrm>
            <a:off x="1210866" y="2522935"/>
            <a:ext cx="484428"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a:solidFill>
                  <a:srgbClr val="FF0000"/>
                </a:solidFill>
              </a:rPr>
              <a:t>60%</a:t>
            </a:r>
          </a:p>
        </p:txBody>
      </p:sp>
      <p:sp>
        <p:nvSpPr>
          <p:cNvPr id="27" name="ZoneTexte 26"/>
          <p:cNvSpPr txBox="1">
            <a:spLocks noChangeArrowheads="1"/>
          </p:cNvSpPr>
          <p:nvPr/>
        </p:nvSpPr>
        <p:spPr bwMode="auto">
          <a:xfrm>
            <a:off x="1210866" y="2276475"/>
            <a:ext cx="484428"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a:solidFill>
                  <a:srgbClr val="FF0000"/>
                </a:solidFill>
              </a:rPr>
              <a:t>50%</a:t>
            </a:r>
          </a:p>
        </p:txBody>
      </p:sp>
      <p:sp>
        <p:nvSpPr>
          <p:cNvPr id="28" name="ZoneTexte 27"/>
          <p:cNvSpPr txBox="1">
            <a:spLocks noChangeArrowheads="1"/>
          </p:cNvSpPr>
          <p:nvPr/>
        </p:nvSpPr>
        <p:spPr bwMode="auto">
          <a:xfrm>
            <a:off x="1210866" y="2022873"/>
            <a:ext cx="4523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200">
                <a:solidFill>
                  <a:srgbClr val="FF0000"/>
                </a:solidFill>
              </a:rPr>
              <a:t>40%</a:t>
            </a:r>
          </a:p>
        </p:txBody>
      </p:sp>
      <p:sp>
        <p:nvSpPr>
          <p:cNvPr id="30" name="ZoneTexte 29"/>
          <p:cNvSpPr txBox="1">
            <a:spLocks noChangeArrowheads="1"/>
          </p:cNvSpPr>
          <p:nvPr/>
        </p:nvSpPr>
        <p:spPr bwMode="auto">
          <a:xfrm>
            <a:off x="1210866" y="1768079"/>
            <a:ext cx="4523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200">
                <a:solidFill>
                  <a:srgbClr val="FF0000"/>
                </a:solidFill>
              </a:rPr>
              <a:t>30%</a:t>
            </a:r>
          </a:p>
        </p:txBody>
      </p:sp>
      <p:sp>
        <p:nvSpPr>
          <p:cNvPr id="31" name="ZoneTexte 30"/>
          <p:cNvSpPr txBox="1">
            <a:spLocks noChangeArrowheads="1"/>
          </p:cNvSpPr>
          <p:nvPr/>
        </p:nvSpPr>
        <p:spPr bwMode="auto">
          <a:xfrm>
            <a:off x="1210866" y="1538288"/>
            <a:ext cx="4523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200">
                <a:solidFill>
                  <a:srgbClr val="FF0000"/>
                </a:solidFill>
              </a:rPr>
              <a:t>20%</a:t>
            </a:r>
          </a:p>
        </p:txBody>
      </p:sp>
      <p:sp>
        <p:nvSpPr>
          <p:cNvPr id="32" name="ZoneTexte 31"/>
          <p:cNvSpPr txBox="1">
            <a:spLocks noChangeArrowheads="1"/>
          </p:cNvSpPr>
          <p:nvPr/>
        </p:nvSpPr>
        <p:spPr bwMode="auto">
          <a:xfrm>
            <a:off x="1210866" y="1283494"/>
            <a:ext cx="45236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200">
                <a:solidFill>
                  <a:srgbClr val="FF0000"/>
                </a:solidFill>
              </a:rPr>
              <a:t>10%</a:t>
            </a:r>
          </a:p>
        </p:txBody>
      </p:sp>
      <p:sp>
        <p:nvSpPr>
          <p:cNvPr id="33" name="ZoneTexte 32"/>
          <p:cNvSpPr txBox="1">
            <a:spLocks noChangeArrowheads="1"/>
          </p:cNvSpPr>
          <p:nvPr/>
        </p:nvSpPr>
        <p:spPr bwMode="auto">
          <a:xfrm>
            <a:off x="4310063" y="4895850"/>
            <a:ext cx="973793"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b="1">
                <a:solidFill>
                  <a:srgbClr val="0000FF"/>
                </a:solidFill>
              </a:rPr>
              <a:t>EMETTEUR</a:t>
            </a:r>
          </a:p>
        </p:txBody>
      </p:sp>
      <p:sp>
        <p:nvSpPr>
          <p:cNvPr id="34" name="ZoneTexte 33"/>
          <p:cNvSpPr txBox="1">
            <a:spLocks noChangeArrowheads="1"/>
          </p:cNvSpPr>
          <p:nvPr/>
        </p:nvSpPr>
        <p:spPr bwMode="auto">
          <a:xfrm>
            <a:off x="4310063" y="809625"/>
            <a:ext cx="101386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b="1">
                <a:solidFill>
                  <a:srgbClr val="008000"/>
                </a:solidFill>
              </a:rPr>
              <a:t>RECEPTEUR</a:t>
            </a:r>
          </a:p>
        </p:txBody>
      </p:sp>
      <p:sp>
        <p:nvSpPr>
          <p:cNvPr id="37" name="ZoneTexte 36"/>
          <p:cNvSpPr txBox="1">
            <a:spLocks noChangeArrowheads="1"/>
          </p:cNvSpPr>
          <p:nvPr/>
        </p:nvSpPr>
        <p:spPr bwMode="auto">
          <a:xfrm>
            <a:off x="4858941" y="3309937"/>
            <a:ext cx="803618"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a:solidFill>
                  <a:srgbClr val="FF0000"/>
                </a:solidFill>
              </a:rPr>
              <a:t>Message</a:t>
            </a:r>
          </a:p>
        </p:txBody>
      </p:sp>
      <p:sp>
        <p:nvSpPr>
          <p:cNvPr id="29" name="ZoneTexte 28"/>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8982551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accel="50000" decel="5000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additive="base">
                                        <p:cTn id="13" dur="500" fill="hold"/>
                                        <p:tgtEl>
                                          <p:spTgt spid="34"/>
                                        </p:tgtEl>
                                        <p:attrNameLst>
                                          <p:attrName>ppt_x</p:attrName>
                                        </p:attrNameLst>
                                      </p:cBhvr>
                                      <p:tavLst>
                                        <p:tav tm="0">
                                          <p:val>
                                            <p:strVal val="#ppt_x"/>
                                          </p:val>
                                        </p:tav>
                                        <p:tav tm="100000">
                                          <p:val>
                                            <p:strVal val="#ppt_x"/>
                                          </p:val>
                                        </p:tav>
                                      </p:tavLst>
                                    </p:anim>
                                    <p:anim calcmode="lin" valueType="num">
                                      <p:cBhvr additive="base">
                                        <p:cTn id="1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accel="50000" decel="5000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accel="50000" decel="50000"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par>
                                <p:cTn id="31" presetID="2" presetClass="entr" presetSubtype="4" accel="50000" decel="5000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accel="50000" decel="5000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par>
                                <p:cTn id="41" presetID="2" presetClass="entr" presetSubtype="4" accel="50000" decel="5000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accel="50000" decel="5000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par>
                                <p:cTn id="51" presetID="2" presetClass="entr" presetSubtype="4" accel="50000" decel="5000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additive="base">
                                        <p:cTn id="53" dur="500" fill="hold"/>
                                        <p:tgtEl>
                                          <p:spTgt spid="24"/>
                                        </p:tgtEl>
                                        <p:attrNameLst>
                                          <p:attrName>ppt_x</p:attrName>
                                        </p:attrNameLst>
                                      </p:cBhvr>
                                      <p:tavLst>
                                        <p:tav tm="0">
                                          <p:val>
                                            <p:strVal val="#ppt_x"/>
                                          </p:val>
                                        </p:tav>
                                        <p:tav tm="100000">
                                          <p:val>
                                            <p:strVal val="#ppt_x"/>
                                          </p:val>
                                        </p:tav>
                                      </p:tavLst>
                                    </p:anim>
                                    <p:anim calcmode="lin" valueType="num">
                                      <p:cBhvr additive="base">
                                        <p:cTn id="5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2000"/>
                                        <p:tgtEl>
                                          <p:spTgt spid="14"/>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7"/>
                                        </p:tgtEl>
                                        <p:attrNameLst>
                                          <p:attrName>style.visibility</p:attrName>
                                        </p:attrNameLst>
                                      </p:cBhvr>
                                      <p:to>
                                        <p:strVal val="visible"/>
                                      </p:to>
                                    </p:set>
                                    <p:animEffect transition="in" filter="fade">
                                      <p:cBhvr>
                                        <p:cTn id="62" dur="2000"/>
                                        <p:tgtEl>
                                          <p:spTgt spid="3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accel="50000" decel="5000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par>
                                <p:cTn id="69" presetID="2" presetClass="entr" presetSubtype="4" accel="50000" decel="50000" fill="hold" grpId="0" nodeType="with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accel="50000" decel="50000" fill="hold" nodeType="click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additive="base">
                                        <p:cTn id="77" dur="500" fill="hold"/>
                                        <p:tgtEl>
                                          <p:spTgt spid="15"/>
                                        </p:tgtEl>
                                        <p:attrNameLst>
                                          <p:attrName>ppt_x</p:attrName>
                                        </p:attrNameLst>
                                      </p:cBhvr>
                                      <p:tavLst>
                                        <p:tav tm="0">
                                          <p:val>
                                            <p:strVal val="#ppt_x"/>
                                          </p:val>
                                        </p:tav>
                                        <p:tav tm="100000">
                                          <p:val>
                                            <p:strVal val="#ppt_x"/>
                                          </p:val>
                                        </p:tav>
                                      </p:tavLst>
                                    </p:anim>
                                    <p:anim calcmode="lin" valueType="num">
                                      <p:cBhvr additive="base">
                                        <p:cTn id="78" dur="500" fill="hold"/>
                                        <p:tgtEl>
                                          <p:spTgt spid="15"/>
                                        </p:tgtEl>
                                        <p:attrNameLst>
                                          <p:attrName>ppt_y</p:attrName>
                                        </p:attrNameLst>
                                      </p:cBhvr>
                                      <p:tavLst>
                                        <p:tav tm="0">
                                          <p:val>
                                            <p:strVal val="1+#ppt_h/2"/>
                                          </p:val>
                                        </p:tav>
                                        <p:tav tm="100000">
                                          <p:val>
                                            <p:strVal val="#ppt_y"/>
                                          </p:val>
                                        </p:tav>
                                      </p:tavLst>
                                    </p:anim>
                                  </p:childTnLst>
                                </p:cTn>
                              </p:par>
                              <p:par>
                                <p:cTn id="79" presetID="2" presetClass="entr" presetSubtype="4" accel="50000" decel="50000"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additive="base">
                                        <p:cTn id="81" dur="500" fill="hold"/>
                                        <p:tgtEl>
                                          <p:spTgt spid="27"/>
                                        </p:tgtEl>
                                        <p:attrNameLst>
                                          <p:attrName>ppt_x</p:attrName>
                                        </p:attrNameLst>
                                      </p:cBhvr>
                                      <p:tavLst>
                                        <p:tav tm="0">
                                          <p:val>
                                            <p:strVal val="#ppt_x"/>
                                          </p:val>
                                        </p:tav>
                                        <p:tav tm="100000">
                                          <p:val>
                                            <p:strVal val="#ppt_x"/>
                                          </p:val>
                                        </p:tav>
                                      </p:tavLst>
                                    </p:anim>
                                    <p:anim calcmode="lin" valueType="num">
                                      <p:cBhvr additive="base">
                                        <p:cTn id="8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3" fill="hold" nodeType="clickPar">
                      <p:stCondLst>
                        <p:cond delay="indefinite"/>
                      </p:stCondLst>
                      <p:childTnLst>
                        <p:par>
                          <p:cTn id="84" fill="hold" nodeType="withGroup">
                            <p:stCondLst>
                              <p:cond delay="0"/>
                            </p:stCondLst>
                            <p:childTnLst>
                              <p:par>
                                <p:cTn id="85" presetID="2" presetClass="entr" presetSubtype="4" accel="50000" decel="50000" fill="hold" grpId="0" nodeType="click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additive="base">
                                        <p:cTn id="87" dur="500" fill="hold"/>
                                        <p:tgtEl>
                                          <p:spTgt spid="16"/>
                                        </p:tgtEl>
                                        <p:attrNameLst>
                                          <p:attrName>ppt_x</p:attrName>
                                        </p:attrNameLst>
                                      </p:cBhvr>
                                      <p:tavLst>
                                        <p:tav tm="0">
                                          <p:val>
                                            <p:strVal val="#ppt_x"/>
                                          </p:val>
                                        </p:tav>
                                        <p:tav tm="100000">
                                          <p:val>
                                            <p:strVal val="#ppt_x"/>
                                          </p:val>
                                        </p:tav>
                                      </p:tavLst>
                                    </p:anim>
                                    <p:anim calcmode="lin" valueType="num">
                                      <p:cBhvr additive="base">
                                        <p:cTn id="88" dur="500" fill="hold"/>
                                        <p:tgtEl>
                                          <p:spTgt spid="16"/>
                                        </p:tgtEl>
                                        <p:attrNameLst>
                                          <p:attrName>ppt_y</p:attrName>
                                        </p:attrNameLst>
                                      </p:cBhvr>
                                      <p:tavLst>
                                        <p:tav tm="0">
                                          <p:val>
                                            <p:strVal val="1+#ppt_h/2"/>
                                          </p:val>
                                        </p:tav>
                                        <p:tav tm="100000">
                                          <p:val>
                                            <p:strVal val="#ppt_y"/>
                                          </p:val>
                                        </p:tav>
                                      </p:tavLst>
                                    </p:anim>
                                  </p:childTnLst>
                                </p:cTn>
                              </p:par>
                              <p:par>
                                <p:cTn id="89" presetID="2" presetClass="entr" presetSubtype="4" accel="50000" decel="50000" fill="hold" grpId="0" nodeType="with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additive="base">
                                        <p:cTn id="91" dur="500" fill="hold"/>
                                        <p:tgtEl>
                                          <p:spTgt spid="28"/>
                                        </p:tgtEl>
                                        <p:attrNameLst>
                                          <p:attrName>ppt_x</p:attrName>
                                        </p:attrNameLst>
                                      </p:cBhvr>
                                      <p:tavLst>
                                        <p:tav tm="0">
                                          <p:val>
                                            <p:strVal val="#ppt_x"/>
                                          </p:val>
                                        </p:tav>
                                        <p:tav tm="100000">
                                          <p:val>
                                            <p:strVal val="#ppt_x"/>
                                          </p:val>
                                        </p:tav>
                                      </p:tavLst>
                                    </p:anim>
                                    <p:anim calcmode="lin" valueType="num">
                                      <p:cBhvr additive="base">
                                        <p:cTn id="9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4" accel="50000" decel="50000" fill="hold" grpId="0" nodeType="clickEffect">
                                  <p:stCondLst>
                                    <p:cond delay="0"/>
                                  </p:stCondLst>
                                  <p:childTnLst>
                                    <p:set>
                                      <p:cBhvr>
                                        <p:cTn id="96" dur="1" fill="hold">
                                          <p:stCondLst>
                                            <p:cond delay="0"/>
                                          </p:stCondLst>
                                        </p:cTn>
                                        <p:tgtEl>
                                          <p:spTgt spid="17"/>
                                        </p:tgtEl>
                                        <p:attrNameLst>
                                          <p:attrName>style.visibility</p:attrName>
                                        </p:attrNameLst>
                                      </p:cBhvr>
                                      <p:to>
                                        <p:strVal val="visible"/>
                                      </p:to>
                                    </p:set>
                                    <p:anim calcmode="lin" valueType="num">
                                      <p:cBhvr additive="base">
                                        <p:cTn id="97" dur="500" fill="hold"/>
                                        <p:tgtEl>
                                          <p:spTgt spid="17"/>
                                        </p:tgtEl>
                                        <p:attrNameLst>
                                          <p:attrName>ppt_x</p:attrName>
                                        </p:attrNameLst>
                                      </p:cBhvr>
                                      <p:tavLst>
                                        <p:tav tm="0">
                                          <p:val>
                                            <p:strVal val="#ppt_x"/>
                                          </p:val>
                                        </p:tav>
                                        <p:tav tm="100000">
                                          <p:val>
                                            <p:strVal val="#ppt_x"/>
                                          </p:val>
                                        </p:tav>
                                      </p:tavLst>
                                    </p:anim>
                                    <p:anim calcmode="lin" valueType="num">
                                      <p:cBhvr additive="base">
                                        <p:cTn id="98" dur="500" fill="hold"/>
                                        <p:tgtEl>
                                          <p:spTgt spid="17"/>
                                        </p:tgtEl>
                                        <p:attrNameLst>
                                          <p:attrName>ppt_y</p:attrName>
                                        </p:attrNameLst>
                                      </p:cBhvr>
                                      <p:tavLst>
                                        <p:tav tm="0">
                                          <p:val>
                                            <p:strVal val="1+#ppt_h/2"/>
                                          </p:val>
                                        </p:tav>
                                        <p:tav tm="100000">
                                          <p:val>
                                            <p:strVal val="#ppt_y"/>
                                          </p:val>
                                        </p:tav>
                                      </p:tavLst>
                                    </p:anim>
                                  </p:childTnLst>
                                </p:cTn>
                              </p:par>
                              <p:par>
                                <p:cTn id="99" presetID="2" presetClass="entr" presetSubtype="4" accel="50000" decel="50000" fill="hold" grpId="0" nodeType="withEffect">
                                  <p:stCondLst>
                                    <p:cond delay="0"/>
                                  </p:stCondLst>
                                  <p:childTnLst>
                                    <p:set>
                                      <p:cBhvr>
                                        <p:cTn id="100" dur="1" fill="hold">
                                          <p:stCondLst>
                                            <p:cond delay="0"/>
                                          </p:stCondLst>
                                        </p:cTn>
                                        <p:tgtEl>
                                          <p:spTgt spid="30"/>
                                        </p:tgtEl>
                                        <p:attrNameLst>
                                          <p:attrName>style.visibility</p:attrName>
                                        </p:attrNameLst>
                                      </p:cBhvr>
                                      <p:to>
                                        <p:strVal val="visible"/>
                                      </p:to>
                                    </p:set>
                                    <p:anim calcmode="lin" valueType="num">
                                      <p:cBhvr additive="base">
                                        <p:cTn id="101" dur="500" fill="hold"/>
                                        <p:tgtEl>
                                          <p:spTgt spid="30"/>
                                        </p:tgtEl>
                                        <p:attrNameLst>
                                          <p:attrName>ppt_x</p:attrName>
                                        </p:attrNameLst>
                                      </p:cBhvr>
                                      <p:tavLst>
                                        <p:tav tm="0">
                                          <p:val>
                                            <p:strVal val="#ppt_x"/>
                                          </p:val>
                                        </p:tav>
                                        <p:tav tm="100000">
                                          <p:val>
                                            <p:strVal val="#ppt_x"/>
                                          </p:val>
                                        </p:tav>
                                      </p:tavLst>
                                    </p:anim>
                                    <p:anim calcmode="lin" valueType="num">
                                      <p:cBhvr additive="base">
                                        <p:cTn id="10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 presetClass="entr" presetSubtype="4" accel="50000" decel="50000" fill="hold" grpId="0" nodeType="clickEffect">
                                  <p:stCondLst>
                                    <p:cond delay="0"/>
                                  </p:stCondLst>
                                  <p:childTnLst>
                                    <p:set>
                                      <p:cBhvr>
                                        <p:cTn id="106" dur="1" fill="hold">
                                          <p:stCondLst>
                                            <p:cond delay="0"/>
                                          </p:stCondLst>
                                        </p:cTn>
                                        <p:tgtEl>
                                          <p:spTgt spid="18"/>
                                        </p:tgtEl>
                                        <p:attrNameLst>
                                          <p:attrName>style.visibility</p:attrName>
                                        </p:attrNameLst>
                                      </p:cBhvr>
                                      <p:to>
                                        <p:strVal val="visible"/>
                                      </p:to>
                                    </p:set>
                                    <p:anim calcmode="lin" valueType="num">
                                      <p:cBhvr additive="base">
                                        <p:cTn id="107" dur="500" fill="hold"/>
                                        <p:tgtEl>
                                          <p:spTgt spid="18"/>
                                        </p:tgtEl>
                                        <p:attrNameLst>
                                          <p:attrName>ppt_x</p:attrName>
                                        </p:attrNameLst>
                                      </p:cBhvr>
                                      <p:tavLst>
                                        <p:tav tm="0">
                                          <p:val>
                                            <p:strVal val="#ppt_x"/>
                                          </p:val>
                                        </p:tav>
                                        <p:tav tm="100000">
                                          <p:val>
                                            <p:strVal val="#ppt_x"/>
                                          </p:val>
                                        </p:tav>
                                      </p:tavLst>
                                    </p:anim>
                                    <p:anim calcmode="lin" valueType="num">
                                      <p:cBhvr additive="base">
                                        <p:cTn id="108" dur="500" fill="hold"/>
                                        <p:tgtEl>
                                          <p:spTgt spid="18"/>
                                        </p:tgtEl>
                                        <p:attrNameLst>
                                          <p:attrName>ppt_y</p:attrName>
                                        </p:attrNameLst>
                                      </p:cBhvr>
                                      <p:tavLst>
                                        <p:tav tm="0">
                                          <p:val>
                                            <p:strVal val="1+#ppt_h/2"/>
                                          </p:val>
                                        </p:tav>
                                        <p:tav tm="100000">
                                          <p:val>
                                            <p:strVal val="#ppt_y"/>
                                          </p:val>
                                        </p:tav>
                                      </p:tavLst>
                                    </p:anim>
                                  </p:childTnLst>
                                </p:cTn>
                              </p:par>
                              <p:par>
                                <p:cTn id="109" presetID="2" presetClass="entr" presetSubtype="4" accel="50000" decel="50000" fill="hold" grpId="0" nodeType="with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additive="base">
                                        <p:cTn id="111" dur="500" fill="hold"/>
                                        <p:tgtEl>
                                          <p:spTgt spid="31"/>
                                        </p:tgtEl>
                                        <p:attrNameLst>
                                          <p:attrName>ppt_x</p:attrName>
                                        </p:attrNameLst>
                                      </p:cBhvr>
                                      <p:tavLst>
                                        <p:tav tm="0">
                                          <p:val>
                                            <p:strVal val="#ppt_x"/>
                                          </p:val>
                                        </p:tav>
                                        <p:tav tm="100000">
                                          <p:val>
                                            <p:strVal val="#ppt_x"/>
                                          </p:val>
                                        </p:tav>
                                      </p:tavLst>
                                    </p:anim>
                                    <p:anim calcmode="lin" valueType="num">
                                      <p:cBhvr additive="base">
                                        <p:cTn id="112"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13" fill="hold" nodeType="clickPar">
                      <p:stCondLst>
                        <p:cond delay="indefinite"/>
                      </p:stCondLst>
                      <p:childTnLst>
                        <p:par>
                          <p:cTn id="114" fill="hold" nodeType="withGroup">
                            <p:stCondLst>
                              <p:cond delay="0"/>
                            </p:stCondLst>
                            <p:childTnLst>
                              <p:par>
                                <p:cTn id="115" presetID="2" presetClass="entr" presetSubtype="4" accel="50000" decel="50000" fill="hold" grpId="0" nodeType="clickEffect">
                                  <p:stCondLst>
                                    <p:cond delay="0"/>
                                  </p:stCondLst>
                                  <p:childTnLst>
                                    <p:set>
                                      <p:cBhvr>
                                        <p:cTn id="116" dur="1" fill="hold">
                                          <p:stCondLst>
                                            <p:cond delay="0"/>
                                          </p:stCondLst>
                                        </p:cTn>
                                        <p:tgtEl>
                                          <p:spTgt spid="19"/>
                                        </p:tgtEl>
                                        <p:attrNameLst>
                                          <p:attrName>style.visibility</p:attrName>
                                        </p:attrNameLst>
                                      </p:cBhvr>
                                      <p:to>
                                        <p:strVal val="visible"/>
                                      </p:to>
                                    </p:set>
                                    <p:anim calcmode="lin" valueType="num">
                                      <p:cBhvr additive="base">
                                        <p:cTn id="117" dur="500" fill="hold"/>
                                        <p:tgtEl>
                                          <p:spTgt spid="19"/>
                                        </p:tgtEl>
                                        <p:attrNameLst>
                                          <p:attrName>ppt_x</p:attrName>
                                        </p:attrNameLst>
                                      </p:cBhvr>
                                      <p:tavLst>
                                        <p:tav tm="0">
                                          <p:val>
                                            <p:strVal val="#ppt_x"/>
                                          </p:val>
                                        </p:tav>
                                        <p:tav tm="100000">
                                          <p:val>
                                            <p:strVal val="#ppt_x"/>
                                          </p:val>
                                        </p:tav>
                                      </p:tavLst>
                                    </p:anim>
                                    <p:anim calcmode="lin" valueType="num">
                                      <p:cBhvr additive="base">
                                        <p:cTn id="118" dur="500" fill="hold"/>
                                        <p:tgtEl>
                                          <p:spTgt spid="19"/>
                                        </p:tgtEl>
                                        <p:attrNameLst>
                                          <p:attrName>ppt_y</p:attrName>
                                        </p:attrNameLst>
                                      </p:cBhvr>
                                      <p:tavLst>
                                        <p:tav tm="0">
                                          <p:val>
                                            <p:strVal val="1+#ppt_h/2"/>
                                          </p:val>
                                        </p:tav>
                                        <p:tav tm="100000">
                                          <p:val>
                                            <p:strVal val="#ppt_y"/>
                                          </p:val>
                                        </p:tav>
                                      </p:tavLst>
                                    </p:anim>
                                  </p:childTnLst>
                                </p:cTn>
                              </p:par>
                              <p:par>
                                <p:cTn id="119" presetID="2" presetClass="entr" presetSubtype="4" accel="50000" decel="50000" fill="hold" grpId="0" nodeType="withEffect">
                                  <p:stCondLst>
                                    <p:cond delay="0"/>
                                  </p:stCondLst>
                                  <p:childTnLst>
                                    <p:set>
                                      <p:cBhvr>
                                        <p:cTn id="120" dur="1" fill="hold">
                                          <p:stCondLst>
                                            <p:cond delay="0"/>
                                          </p:stCondLst>
                                        </p:cTn>
                                        <p:tgtEl>
                                          <p:spTgt spid="32"/>
                                        </p:tgtEl>
                                        <p:attrNameLst>
                                          <p:attrName>style.visibility</p:attrName>
                                        </p:attrNameLst>
                                      </p:cBhvr>
                                      <p:to>
                                        <p:strVal val="visible"/>
                                      </p:to>
                                    </p:set>
                                    <p:anim calcmode="lin" valueType="num">
                                      <p:cBhvr additive="base">
                                        <p:cTn id="121" dur="500" fill="hold"/>
                                        <p:tgtEl>
                                          <p:spTgt spid="32"/>
                                        </p:tgtEl>
                                        <p:attrNameLst>
                                          <p:attrName>ppt_x</p:attrName>
                                        </p:attrNameLst>
                                      </p:cBhvr>
                                      <p:tavLst>
                                        <p:tav tm="0">
                                          <p:val>
                                            <p:strVal val="#ppt_x"/>
                                          </p:val>
                                        </p:tav>
                                        <p:tav tm="100000">
                                          <p:val>
                                            <p:strVal val="#ppt_x"/>
                                          </p:val>
                                        </p:tav>
                                      </p:tavLst>
                                    </p:anim>
                                    <p:anim calcmode="lin" valueType="num">
                                      <p:cBhvr additive="base">
                                        <p:cTn id="122"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6" grpId="0" animBg="1"/>
      <p:bldP spid="17" grpId="0" animBg="1"/>
      <p:bldP spid="18" grpId="0" animBg="1"/>
      <p:bldP spid="19" grpId="0" animBg="1"/>
      <p:bldP spid="21" grpId="0"/>
      <p:bldP spid="22" grpId="0"/>
      <p:bldP spid="23" grpId="0"/>
      <p:bldP spid="24" grpId="0"/>
      <p:bldP spid="25" grpId="0"/>
      <p:bldP spid="27" grpId="0"/>
      <p:bldP spid="28" grpId="0"/>
      <p:bldP spid="30" grpId="0"/>
      <p:bldP spid="31" grpId="0"/>
      <p:bldP spid="32" grpId="0"/>
      <p:bldP spid="33" grpId="0"/>
      <p:bldP spid="34" grpId="0"/>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740543" y="158740"/>
            <a:ext cx="6172200" cy="575072"/>
          </a:xfrm>
        </p:spPr>
        <p:txBody>
          <a:bodyPr/>
          <a:lstStyle/>
          <a:p>
            <a:pPr eaLnBrk="1" hangingPunct="1"/>
            <a:r>
              <a:rPr lang="fr-BE" altLang="fr-FR" sz="2100">
                <a:solidFill>
                  <a:srgbClr val="17375E"/>
                </a:solidFill>
                <a:latin typeface="Book Antiqua" charset="0"/>
              </a:rPr>
              <a:t>Les 7 règles d’</a:t>
            </a:r>
            <a:r>
              <a:rPr lang="fr-BE" altLang="ja-JP" sz="3000">
                <a:solidFill>
                  <a:srgbClr val="FFFF00"/>
                </a:solidFill>
                <a:latin typeface="Book Antiqua" charset="0"/>
              </a:rPr>
              <a:t>or</a:t>
            </a:r>
            <a:r>
              <a:rPr lang="fr-BE" altLang="ja-JP" sz="2100">
                <a:solidFill>
                  <a:srgbClr val="17375E"/>
                </a:solidFill>
                <a:latin typeface="Book Antiqua" charset="0"/>
              </a:rPr>
              <a:t> du savoir communiquer</a:t>
            </a:r>
            <a:endParaRPr lang="fr-FR" altLang="fr-FR" sz="2100" dirty="0">
              <a:solidFill>
                <a:srgbClr val="17375E"/>
              </a:solidFill>
              <a:latin typeface="Book Antiqua" charset="0"/>
            </a:endParaRPr>
          </a:p>
        </p:txBody>
      </p:sp>
      <p:sp>
        <p:nvSpPr>
          <p:cNvPr id="166915" name="Rectangle 3"/>
          <p:cNvSpPr>
            <a:spLocks noGrp="1" noChangeArrowheads="1"/>
          </p:cNvSpPr>
          <p:nvPr>
            <p:ph type="body" idx="1"/>
          </p:nvPr>
        </p:nvSpPr>
        <p:spPr>
          <a:xfrm>
            <a:off x="1485900" y="962026"/>
            <a:ext cx="6172200" cy="3765947"/>
          </a:xfrm>
        </p:spPr>
        <p:txBody>
          <a:bodyPr/>
          <a:lstStyle/>
          <a:p>
            <a:pPr marL="342900" indent="-342900">
              <a:buFont typeface="Calibri" charset="0"/>
              <a:buAutoNum type="arabicPeriod"/>
            </a:pPr>
            <a:r>
              <a:rPr lang="fr-FR" altLang="fr-FR" sz="1500" i="1" dirty="0">
                <a:solidFill>
                  <a:srgbClr val="17375E"/>
                </a:solidFill>
              </a:rPr>
              <a:t>La communication totale et parfaite, sans distorsion et ambiguïté n</a:t>
            </a:r>
            <a:r>
              <a:rPr lang="ja-JP" altLang="fr-FR" sz="1500" i="1" dirty="0">
                <a:solidFill>
                  <a:srgbClr val="17375E"/>
                </a:solidFill>
              </a:rPr>
              <a:t>’</a:t>
            </a:r>
            <a:r>
              <a:rPr lang="fr-FR" altLang="ja-JP" sz="1500" i="1" dirty="0">
                <a:solidFill>
                  <a:srgbClr val="17375E"/>
                </a:solidFill>
              </a:rPr>
              <a:t>existe pas</a:t>
            </a:r>
          </a:p>
          <a:p>
            <a:pPr marL="342900" indent="-342900">
              <a:buFont typeface="Calibri" charset="0"/>
              <a:buAutoNum type="arabicPeriod"/>
            </a:pPr>
            <a:r>
              <a:rPr lang="fr-FR" altLang="fr-FR" sz="1500" i="1" dirty="0">
                <a:solidFill>
                  <a:srgbClr val="17375E"/>
                </a:solidFill>
                <a:sym typeface="Wingdings" charset="2"/>
              </a:rPr>
              <a:t>On ne peut pas ne pas communiquer, ne rien dire c</a:t>
            </a:r>
            <a:r>
              <a:rPr lang="ja-JP" altLang="fr-FR" sz="1500" i="1" dirty="0">
                <a:solidFill>
                  <a:srgbClr val="17375E"/>
                </a:solidFill>
                <a:sym typeface="Wingdings" charset="2"/>
              </a:rPr>
              <a:t>’</a:t>
            </a:r>
            <a:r>
              <a:rPr lang="fr-FR" altLang="ja-JP" sz="1500" i="1" dirty="0">
                <a:solidFill>
                  <a:srgbClr val="17375E"/>
                </a:solidFill>
                <a:sym typeface="Wingdings" charset="2"/>
              </a:rPr>
              <a:t>est encore communiquer</a:t>
            </a:r>
          </a:p>
          <a:p>
            <a:pPr marL="342900" indent="-342900">
              <a:buFont typeface="Calibri" charset="0"/>
              <a:buAutoNum type="arabicPeriod"/>
            </a:pPr>
            <a:r>
              <a:rPr lang="fr-FR" altLang="fr-FR" sz="1500" i="1" dirty="0">
                <a:solidFill>
                  <a:srgbClr val="17375E"/>
                </a:solidFill>
                <a:sym typeface="Wingdings" charset="2"/>
              </a:rPr>
              <a:t>Tout communique; les mots, les gestes, la tenue, l</a:t>
            </a:r>
            <a:r>
              <a:rPr lang="ja-JP" altLang="fr-FR" sz="1500" i="1" dirty="0">
                <a:solidFill>
                  <a:srgbClr val="17375E"/>
                </a:solidFill>
                <a:sym typeface="Wingdings" charset="2"/>
              </a:rPr>
              <a:t>’</a:t>
            </a:r>
            <a:r>
              <a:rPr lang="fr-FR" altLang="ja-JP" sz="1500" i="1" dirty="0">
                <a:solidFill>
                  <a:srgbClr val="17375E"/>
                </a:solidFill>
                <a:sym typeface="Wingdings" charset="2"/>
              </a:rPr>
              <a:t>espace dans lequel on se trouve</a:t>
            </a:r>
          </a:p>
          <a:p>
            <a:pPr marL="342900" indent="-342900">
              <a:buFont typeface="Calibri" charset="0"/>
              <a:buAutoNum type="arabicPeriod"/>
            </a:pPr>
            <a:r>
              <a:rPr lang="fr-FR" altLang="fr-FR" sz="1500" i="1" dirty="0">
                <a:solidFill>
                  <a:srgbClr val="17375E"/>
                </a:solidFill>
                <a:sym typeface="Wingdings" charset="2"/>
              </a:rPr>
              <a:t>Méfions nous de nos perceptions immédiates, des </a:t>
            </a:r>
            <a:r>
              <a:rPr lang="ja-JP" altLang="fr-FR" sz="1500" i="1" dirty="0">
                <a:solidFill>
                  <a:srgbClr val="17375E"/>
                </a:solidFill>
                <a:sym typeface="Wingdings" charset="2"/>
              </a:rPr>
              <a:t>‘’</a:t>
            </a:r>
            <a:r>
              <a:rPr lang="fr-FR" altLang="ja-JP" sz="1500" i="1" dirty="0">
                <a:solidFill>
                  <a:srgbClr val="17375E"/>
                </a:solidFill>
                <a:sym typeface="Wingdings" charset="2"/>
              </a:rPr>
              <a:t>a priori</a:t>
            </a:r>
            <a:r>
              <a:rPr lang="ja-JP" altLang="fr-FR" sz="1500" i="1" dirty="0">
                <a:solidFill>
                  <a:srgbClr val="17375E"/>
                </a:solidFill>
                <a:sym typeface="Wingdings" charset="2"/>
              </a:rPr>
              <a:t>’’</a:t>
            </a:r>
            <a:endParaRPr lang="fr-FR" altLang="ja-JP" sz="1500" i="1" dirty="0">
              <a:solidFill>
                <a:srgbClr val="17375E"/>
              </a:solidFill>
              <a:sym typeface="Wingdings" charset="2"/>
            </a:endParaRPr>
          </a:p>
          <a:p>
            <a:pPr marL="342900" indent="-342900">
              <a:buFont typeface="Calibri" charset="0"/>
              <a:buAutoNum type="arabicPeriod"/>
            </a:pPr>
            <a:r>
              <a:rPr lang="fr-FR" altLang="fr-FR" sz="1500" i="1" dirty="0">
                <a:solidFill>
                  <a:srgbClr val="17375E"/>
                </a:solidFill>
                <a:sym typeface="Wingdings" charset="2"/>
              </a:rPr>
              <a:t>Nous ne voyons pas tous les mêmes choses au même moment</a:t>
            </a:r>
          </a:p>
          <a:p>
            <a:pPr marL="342900" indent="-342900">
              <a:buFont typeface="Calibri" charset="0"/>
              <a:buAutoNum type="arabicPeriod"/>
            </a:pPr>
            <a:r>
              <a:rPr lang="fr-FR" altLang="fr-FR" sz="1500" i="1" dirty="0">
                <a:solidFill>
                  <a:srgbClr val="17375E"/>
                </a:solidFill>
                <a:sym typeface="Wingdings" charset="2"/>
              </a:rPr>
              <a:t>Ce n</a:t>
            </a:r>
            <a:r>
              <a:rPr lang="ja-JP" altLang="fr-FR" sz="1500" i="1" dirty="0">
                <a:solidFill>
                  <a:srgbClr val="17375E"/>
                </a:solidFill>
                <a:sym typeface="Wingdings" charset="2"/>
              </a:rPr>
              <a:t>’</a:t>
            </a:r>
            <a:r>
              <a:rPr lang="fr-FR" altLang="ja-JP" sz="1500" i="1" dirty="0">
                <a:solidFill>
                  <a:srgbClr val="17375E"/>
                </a:solidFill>
                <a:sym typeface="Wingdings" charset="2"/>
              </a:rPr>
              <a:t>est pas l</a:t>
            </a:r>
            <a:r>
              <a:rPr lang="ja-JP" altLang="fr-FR" sz="1500" i="1" dirty="0">
                <a:solidFill>
                  <a:srgbClr val="17375E"/>
                </a:solidFill>
                <a:sym typeface="Wingdings" charset="2"/>
              </a:rPr>
              <a:t>’</a:t>
            </a:r>
            <a:r>
              <a:rPr lang="fr-FR" altLang="ja-JP" sz="1500" i="1" dirty="0">
                <a:solidFill>
                  <a:srgbClr val="17375E"/>
                </a:solidFill>
                <a:sym typeface="Wingdings" charset="2"/>
              </a:rPr>
              <a:t>intention qui compte mais le résultat obtenu</a:t>
            </a:r>
          </a:p>
          <a:p>
            <a:pPr marL="342900" indent="-342900">
              <a:buFont typeface="Calibri" charset="0"/>
              <a:buAutoNum type="arabicPeriod"/>
            </a:pPr>
            <a:r>
              <a:rPr lang="fr-FR" altLang="fr-FR" sz="1500" i="1" dirty="0">
                <a:solidFill>
                  <a:srgbClr val="17375E"/>
                </a:solidFill>
                <a:sym typeface="Wingdings" charset="2"/>
              </a:rPr>
              <a:t>C</a:t>
            </a:r>
            <a:r>
              <a:rPr lang="ja-JP" altLang="fr-FR" sz="1500" i="1" dirty="0">
                <a:solidFill>
                  <a:srgbClr val="17375E"/>
                </a:solidFill>
                <a:sym typeface="Wingdings" charset="2"/>
              </a:rPr>
              <a:t>’</a:t>
            </a:r>
            <a:r>
              <a:rPr lang="fr-FR" altLang="ja-JP" sz="1500" i="1" dirty="0">
                <a:solidFill>
                  <a:srgbClr val="17375E"/>
                </a:solidFill>
                <a:sym typeface="Wingdings" charset="2"/>
              </a:rPr>
              <a:t>est à l</a:t>
            </a:r>
            <a:r>
              <a:rPr lang="ja-JP" altLang="fr-FR" sz="1500" i="1" dirty="0">
                <a:solidFill>
                  <a:srgbClr val="17375E"/>
                </a:solidFill>
                <a:sym typeface="Wingdings" charset="2"/>
              </a:rPr>
              <a:t>’</a:t>
            </a:r>
            <a:r>
              <a:rPr lang="fr-FR" altLang="ja-JP" sz="1500" i="1" dirty="0">
                <a:solidFill>
                  <a:srgbClr val="17375E"/>
                </a:solidFill>
                <a:sym typeface="Wingdings" charset="2"/>
              </a:rPr>
              <a:t>émetteur </a:t>
            </a:r>
            <a:r>
              <a:rPr lang="fr-FR" altLang="ja-JP" sz="1500" i="1" dirty="0" err="1">
                <a:solidFill>
                  <a:srgbClr val="17375E"/>
                </a:solidFill>
                <a:sym typeface="Wingdings" charset="2"/>
              </a:rPr>
              <a:t>qu</a:t>
            </a:r>
            <a:r>
              <a:rPr lang="ja-JP" altLang="fr-FR" sz="1500" i="1" dirty="0">
                <a:solidFill>
                  <a:srgbClr val="17375E"/>
                </a:solidFill>
                <a:sym typeface="Wingdings" charset="2"/>
              </a:rPr>
              <a:t>’</a:t>
            </a:r>
            <a:r>
              <a:rPr lang="fr-FR" altLang="ja-JP" sz="1500" i="1" dirty="0">
                <a:solidFill>
                  <a:srgbClr val="17375E"/>
                </a:solidFill>
                <a:sym typeface="Wingdings" charset="2"/>
              </a:rPr>
              <a:t>incombe à 100% la charge de se faire comprendre pour atteindre ses objectifs</a:t>
            </a:r>
          </a:p>
          <a:p>
            <a:pPr marL="342900" indent="-342900"/>
            <a:endParaRPr lang="fr-FR" altLang="fr-FR" sz="1950" i="1" dirty="0">
              <a:solidFill>
                <a:srgbClr val="17375E"/>
              </a:solidFill>
              <a:sym typeface="Wingdings" charset="2"/>
            </a:endParaRPr>
          </a:p>
        </p:txBody>
      </p:sp>
      <p:sp>
        <p:nvSpPr>
          <p:cNvPr id="4" name="ZoneTexte 3"/>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8039843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fade">
                                      <p:cBhvr>
                                        <p:cTn id="7" dur="2000"/>
                                        <p:tgtEl>
                                          <p:spTgt spid="1669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6915">
                                            <p:txEl>
                                              <p:pRg st="1" end="1"/>
                                            </p:txEl>
                                          </p:spTgt>
                                        </p:tgtEl>
                                        <p:attrNameLst>
                                          <p:attrName>style.visibility</p:attrName>
                                        </p:attrNameLst>
                                      </p:cBhvr>
                                      <p:to>
                                        <p:strVal val="visible"/>
                                      </p:to>
                                    </p:set>
                                    <p:animEffect transition="in" filter="fade">
                                      <p:cBhvr>
                                        <p:cTn id="12" dur="2000"/>
                                        <p:tgtEl>
                                          <p:spTgt spid="1669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6915">
                                            <p:txEl>
                                              <p:pRg st="2" end="2"/>
                                            </p:txEl>
                                          </p:spTgt>
                                        </p:tgtEl>
                                        <p:attrNameLst>
                                          <p:attrName>style.visibility</p:attrName>
                                        </p:attrNameLst>
                                      </p:cBhvr>
                                      <p:to>
                                        <p:strVal val="visible"/>
                                      </p:to>
                                    </p:set>
                                    <p:animEffect transition="in" filter="fade">
                                      <p:cBhvr>
                                        <p:cTn id="17" dur="2000"/>
                                        <p:tgtEl>
                                          <p:spTgt spid="1669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6915">
                                            <p:txEl>
                                              <p:pRg st="3" end="3"/>
                                            </p:txEl>
                                          </p:spTgt>
                                        </p:tgtEl>
                                        <p:attrNameLst>
                                          <p:attrName>style.visibility</p:attrName>
                                        </p:attrNameLst>
                                      </p:cBhvr>
                                      <p:to>
                                        <p:strVal val="visible"/>
                                      </p:to>
                                    </p:set>
                                    <p:animEffect transition="in" filter="fade">
                                      <p:cBhvr>
                                        <p:cTn id="22" dur="2000"/>
                                        <p:tgtEl>
                                          <p:spTgt spid="1669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6915">
                                            <p:txEl>
                                              <p:pRg st="4" end="4"/>
                                            </p:txEl>
                                          </p:spTgt>
                                        </p:tgtEl>
                                        <p:attrNameLst>
                                          <p:attrName>style.visibility</p:attrName>
                                        </p:attrNameLst>
                                      </p:cBhvr>
                                      <p:to>
                                        <p:strVal val="visible"/>
                                      </p:to>
                                    </p:set>
                                    <p:animEffect transition="in" filter="fade">
                                      <p:cBhvr>
                                        <p:cTn id="27" dur="2000"/>
                                        <p:tgtEl>
                                          <p:spTgt spid="1669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6915">
                                            <p:txEl>
                                              <p:pRg st="5" end="5"/>
                                            </p:txEl>
                                          </p:spTgt>
                                        </p:tgtEl>
                                        <p:attrNameLst>
                                          <p:attrName>style.visibility</p:attrName>
                                        </p:attrNameLst>
                                      </p:cBhvr>
                                      <p:to>
                                        <p:strVal val="visible"/>
                                      </p:to>
                                    </p:set>
                                    <p:animEffect transition="in" filter="fade">
                                      <p:cBhvr>
                                        <p:cTn id="32" dur="2000"/>
                                        <p:tgtEl>
                                          <p:spTgt spid="16691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6915">
                                            <p:txEl>
                                              <p:pRg st="6" end="6"/>
                                            </p:txEl>
                                          </p:spTgt>
                                        </p:tgtEl>
                                        <p:attrNameLst>
                                          <p:attrName>style.visibility</p:attrName>
                                        </p:attrNameLst>
                                      </p:cBhvr>
                                      <p:to>
                                        <p:strVal val="visible"/>
                                      </p:to>
                                    </p:set>
                                    <p:animEffect transition="in" filter="fade">
                                      <p:cBhvr>
                                        <p:cTn id="37" dur="2000"/>
                                        <p:tgtEl>
                                          <p:spTgt spid="1669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301859" y="1026690"/>
            <a:ext cx="7281188" cy="3994761"/>
          </a:xfrm>
        </p:spPr>
        <p:txBody>
          <a:bodyPr/>
          <a:lstStyle/>
          <a:p>
            <a:pPr algn="ctr"/>
            <a:r>
              <a:rPr lang="fr-FR" sz="1800" b="1" dirty="0">
                <a:solidFill>
                  <a:srgbClr val="FF0000"/>
                </a:solidFill>
              </a:rPr>
              <a:t>Plan de la présentation</a:t>
            </a:r>
          </a:p>
          <a:p>
            <a:endParaRPr lang="fr-FR" sz="1200" dirty="0"/>
          </a:p>
          <a:p>
            <a:r>
              <a:rPr lang="fr-FR" b="1" dirty="0">
                <a:solidFill>
                  <a:srgbClr val="FF0000"/>
                </a:solidFill>
              </a:rPr>
              <a:t>Introduction</a:t>
            </a:r>
            <a:r>
              <a:rPr lang="fr-FR" dirty="0">
                <a:solidFill>
                  <a:srgbClr val="FF0000"/>
                </a:solidFill>
              </a:rPr>
              <a:t> :</a:t>
            </a:r>
          </a:p>
          <a:p>
            <a:pPr marL="171450" indent="-171450">
              <a:buFont typeface="Wingdings" charset="2"/>
              <a:buChar char="ü"/>
            </a:pPr>
            <a:r>
              <a:rPr lang="fr-FR" dirty="0"/>
              <a:t>Présenter l’objet de la présentation</a:t>
            </a:r>
          </a:p>
          <a:p>
            <a:pPr marL="171450" indent="-171450">
              <a:buFont typeface="Wingdings" charset="2"/>
              <a:buChar char="ü"/>
            </a:pPr>
            <a:r>
              <a:rPr lang="fr-FR" dirty="0"/>
              <a:t>Expliquer pourquoi ce choix</a:t>
            </a:r>
          </a:p>
          <a:p>
            <a:pPr marL="171450" indent="-171450">
              <a:buFont typeface="Wingdings" charset="2"/>
              <a:buChar char="ü"/>
            </a:pPr>
            <a:r>
              <a:rPr lang="fr-FR" dirty="0"/>
              <a:t>Présenter l’objectif de la présentation (but recherché)</a:t>
            </a:r>
          </a:p>
          <a:p>
            <a:pPr marL="171450" indent="-171450">
              <a:buFont typeface="Wingdings" charset="2"/>
              <a:buChar char="ü"/>
            </a:pPr>
            <a:r>
              <a:rPr lang="fr-FR" dirty="0"/>
              <a:t>Présenter le plan (comment on va traiter le sujet)</a:t>
            </a:r>
          </a:p>
          <a:p>
            <a:pPr marL="171450" indent="-171450">
              <a:buFont typeface="Wingdings" charset="2"/>
              <a:buChar char="ü"/>
            </a:pPr>
            <a:endParaRPr lang="fr-FR" dirty="0"/>
          </a:p>
          <a:p>
            <a:r>
              <a:rPr lang="fr-FR" b="1" dirty="0">
                <a:solidFill>
                  <a:srgbClr val="FF0000"/>
                </a:solidFill>
              </a:rPr>
              <a:t>Parties du développement </a:t>
            </a:r>
            <a:r>
              <a:rPr lang="fr-FR" b="1" dirty="0"/>
              <a:t>: Poser l’objectif de la partie </a:t>
            </a:r>
            <a:r>
              <a:rPr lang="fr-FR" dirty="0"/>
              <a:t>(en lien avec l’objectif général)</a:t>
            </a:r>
          </a:p>
          <a:p>
            <a:pPr marL="171450" indent="-171450">
              <a:buFont typeface="Wingdings" charset="2"/>
              <a:buChar char="ü"/>
            </a:pPr>
            <a:r>
              <a:rPr lang="fr-FR" dirty="0"/>
              <a:t>Présenter la position défendue ou l’idée avancée</a:t>
            </a:r>
          </a:p>
          <a:p>
            <a:pPr marL="171450" indent="-171450">
              <a:buFont typeface="Wingdings" charset="2"/>
              <a:buChar char="ü"/>
            </a:pPr>
            <a:r>
              <a:rPr lang="fr-FR" dirty="0"/>
              <a:t>Développer l’argumentation</a:t>
            </a:r>
            <a:r>
              <a:rPr lang="is-IS" dirty="0"/>
              <a:t>….</a:t>
            </a:r>
            <a:endParaRPr lang="fr-FR" dirty="0"/>
          </a:p>
          <a:p>
            <a:pPr marL="171450" indent="-171450">
              <a:buFont typeface="Wingdings" charset="2"/>
              <a:buChar char="ü"/>
            </a:pPr>
            <a:r>
              <a:rPr lang="is-IS" dirty="0"/>
              <a:t>…éventuellement la réfutation...</a:t>
            </a:r>
            <a:endParaRPr lang="fr-FR" dirty="0"/>
          </a:p>
          <a:p>
            <a:pPr marL="171450" indent="-171450">
              <a:buFont typeface="Wingdings" charset="2"/>
              <a:buChar char="ü"/>
            </a:pPr>
            <a:r>
              <a:rPr lang="fr-FR" dirty="0"/>
              <a:t>Illustrer à partir d’exemples, de témoignages, </a:t>
            </a:r>
            <a:r>
              <a:rPr lang="fr-FR" dirty="0" err="1"/>
              <a:t>etc</a:t>
            </a:r>
            <a:r>
              <a:rPr lang="is-IS" dirty="0"/>
              <a:t>…</a:t>
            </a:r>
          </a:p>
          <a:p>
            <a:pPr marL="171450" indent="-171450">
              <a:buFont typeface="Wingdings" charset="2"/>
              <a:buChar char="ü"/>
            </a:pPr>
            <a:r>
              <a:rPr lang="is-IS" dirty="0"/>
              <a:t>Passer à  l’idée suivante</a:t>
            </a:r>
          </a:p>
          <a:p>
            <a:pPr marL="171450" indent="-171450">
              <a:buFont typeface="Wingdings" charset="2"/>
              <a:buChar char="ü"/>
            </a:pPr>
            <a:r>
              <a:rPr lang="is-IS" dirty="0"/>
              <a:t>Conclusion générale de la partie (ce qu’il faut retenir) et faire le lien avec la partie suivante</a:t>
            </a:r>
          </a:p>
          <a:p>
            <a:pPr marL="171450" indent="-171450">
              <a:buFont typeface="Wingdings" charset="2"/>
              <a:buChar char="ü"/>
            </a:pPr>
            <a:endParaRPr lang="is-IS" dirty="0"/>
          </a:p>
          <a:p>
            <a:pPr marL="171450" indent="-171450">
              <a:buFont typeface="Wingdings" charset="2"/>
              <a:buChar char="ü"/>
            </a:pPr>
            <a:endParaRPr lang="fr-FR" sz="1200" dirty="0"/>
          </a:p>
        </p:txBody>
      </p:sp>
      <p:sp>
        <p:nvSpPr>
          <p:cNvPr id="4" name="Espace réservé du pied de page 3"/>
          <p:cNvSpPr>
            <a:spLocks noGrp="1"/>
          </p:cNvSpPr>
          <p:nvPr>
            <p:ph type="ftr" sz="quarter" idx="10"/>
          </p:nvPr>
        </p:nvSpPr>
        <p:spPr/>
        <p:txBody>
          <a:bodyPr/>
          <a:lstStyle/>
          <a:p>
            <a:pPr>
              <a:defRPr/>
            </a:pPr>
            <a:r>
              <a:rPr lang="fr-FR"/>
              <a:t>Une force pour le territoire</a:t>
            </a:r>
            <a:endParaRPr lang="fr-FR" dirty="0"/>
          </a:p>
        </p:txBody>
      </p:sp>
      <p:sp>
        <p:nvSpPr>
          <p:cNvPr id="5" name="Espace réservé du numéro de diapositive 4"/>
          <p:cNvSpPr>
            <a:spLocks noGrp="1"/>
          </p:cNvSpPr>
          <p:nvPr>
            <p:ph type="sldNum" sz="quarter" idx="11"/>
          </p:nvPr>
        </p:nvSpPr>
        <p:spPr/>
        <p:txBody>
          <a:bodyPr/>
          <a:lstStyle/>
          <a:p>
            <a:pPr>
              <a:defRPr/>
            </a:pPr>
            <a:fld id="{1105F73E-D302-7A49-9D49-5CFFB39DEAD8}" type="slidenum">
              <a:rPr lang="fr-FR" smtClean="0"/>
              <a:pPr>
                <a:defRPr/>
              </a:pPr>
              <a:t>15</a:t>
            </a:fld>
            <a:endParaRPr lang="fr-FR" dirty="0"/>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
        <p:nvSpPr>
          <p:cNvPr id="7" name="Rectangle 2"/>
          <p:cNvSpPr>
            <a:spLocks noGrp="1" noChangeArrowheads="1"/>
          </p:cNvSpPr>
          <p:nvPr>
            <p:ph type="title"/>
          </p:nvPr>
        </p:nvSpPr>
        <p:spPr>
          <a:xfrm>
            <a:off x="1691266" y="558403"/>
            <a:ext cx="6172200" cy="575072"/>
          </a:xfrm>
        </p:spPr>
        <p:txBody>
          <a:bodyPr/>
          <a:lstStyle/>
          <a:p>
            <a:pPr algn="ctr" eaLnBrk="1" hangingPunct="1"/>
            <a:r>
              <a:rPr lang="fr-BE" altLang="fr-FR" sz="2400" dirty="0">
                <a:solidFill>
                  <a:srgbClr val="17375E"/>
                </a:solidFill>
                <a:latin typeface="Book Antiqua" charset="0"/>
              </a:rPr>
              <a:t>Préparation orale Carte des métiers</a:t>
            </a:r>
            <a:endParaRPr lang="fr-FR" altLang="fr-FR" sz="2400" dirty="0">
              <a:solidFill>
                <a:srgbClr val="17375E"/>
              </a:solidFill>
              <a:latin typeface="Book Antiqua" charset="0"/>
            </a:endParaRPr>
          </a:p>
        </p:txBody>
      </p:sp>
    </p:spTree>
    <p:extLst>
      <p:ext uri="{BB962C8B-B14F-4D97-AF65-F5344CB8AC3E}">
        <p14:creationId xmlns:p14="http://schemas.microsoft.com/office/powerpoint/2010/main" val="1341505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301858" y="1026690"/>
            <a:ext cx="7281189" cy="3994761"/>
          </a:xfrm>
        </p:spPr>
        <p:txBody>
          <a:bodyPr/>
          <a:lstStyle/>
          <a:p>
            <a:pPr algn="ctr"/>
            <a:r>
              <a:rPr lang="fr-FR" sz="1800" b="1" dirty="0">
                <a:solidFill>
                  <a:srgbClr val="FF0000"/>
                </a:solidFill>
              </a:rPr>
              <a:t>Plan de la présentation</a:t>
            </a:r>
          </a:p>
          <a:p>
            <a:endParaRPr lang="fr-FR" sz="1200" dirty="0"/>
          </a:p>
          <a:p>
            <a:endParaRPr lang="fr-FR" sz="1200" dirty="0"/>
          </a:p>
          <a:p>
            <a:r>
              <a:rPr lang="fr-FR" b="1" dirty="0">
                <a:solidFill>
                  <a:srgbClr val="FF0000"/>
                </a:solidFill>
              </a:rPr>
              <a:t>Conclusion</a:t>
            </a:r>
            <a:r>
              <a:rPr lang="fr-FR" b="1" dirty="0"/>
              <a:t> </a:t>
            </a:r>
            <a:r>
              <a:rPr lang="fr-FR" b="1" dirty="0">
                <a:solidFill>
                  <a:srgbClr val="FF0000"/>
                </a:solidFill>
              </a:rPr>
              <a:t>générale</a:t>
            </a:r>
            <a:r>
              <a:rPr lang="fr-FR" dirty="0"/>
              <a:t>:</a:t>
            </a:r>
          </a:p>
          <a:p>
            <a:pPr marL="171450" indent="-171450">
              <a:buFont typeface="Wingdings" charset="2"/>
              <a:buChar char="ü"/>
            </a:pPr>
            <a:r>
              <a:rPr lang="fr-FR" dirty="0"/>
              <a:t>Reprendre les différents éléments abordés</a:t>
            </a:r>
          </a:p>
          <a:p>
            <a:pPr marL="171450" indent="-171450">
              <a:buFont typeface="Wingdings" charset="2"/>
              <a:buChar char="ü"/>
            </a:pPr>
            <a:r>
              <a:rPr lang="fr-FR" dirty="0"/>
              <a:t>Reprendre les idées fortes </a:t>
            </a:r>
            <a:r>
              <a:rPr lang="fr-FR"/>
              <a:t>à retenir</a:t>
            </a:r>
            <a:endParaRPr lang="fr-FR" dirty="0"/>
          </a:p>
          <a:p>
            <a:pPr marL="171450" indent="-171450">
              <a:buFont typeface="Wingdings" charset="2"/>
              <a:buChar char="ü"/>
            </a:pPr>
            <a:r>
              <a:rPr lang="fr-FR" dirty="0"/>
              <a:t>Conclure sur l’objectif posé en introduction</a:t>
            </a:r>
          </a:p>
          <a:p>
            <a:pPr marL="171450" indent="-171450">
              <a:buFont typeface="Wingdings" charset="2"/>
              <a:buChar char="ü"/>
            </a:pPr>
            <a:r>
              <a:rPr lang="fr-FR" dirty="0"/>
              <a:t>Faire une phrase de conclusion qui ne laisse aucune ambiguïté sur le fait que le présentation est terminée</a:t>
            </a:r>
          </a:p>
          <a:p>
            <a:pPr marL="171450" indent="-171450">
              <a:buFont typeface="Wingdings" charset="2"/>
              <a:buChar char="ü"/>
            </a:pPr>
            <a:endParaRPr lang="fr-FR" sz="1200" dirty="0"/>
          </a:p>
          <a:p>
            <a:pPr marL="171450" indent="-171450">
              <a:buFont typeface="Wingdings" charset="2"/>
              <a:buChar char="ü"/>
            </a:pPr>
            <a:endParaRPr lang="fr-FR" sz="1200" dirty="0"/>
          </a:p>
        </p:txBody>
      </p:sp>
      <p:sp>
        <p:nvSpPr>
          <p:cNvPr id="4" name="Espace réservé du pied de page 3"/>
          <p:cNvSpPr>
            <a:spLocks noGrp="1"/>
          </p:cNvSpPr>
          <p:nvPr>
            <p:ph type="ftr" sz="quarter" idx="10"/>
          </p:nvPr>
        </p:nvSpPr>
        <p:spPr/>
        <p:txBody>
          <a:bodyPr/>
          <a:lstStyle/>
          <a:p>
            <a:pPr>
              <a:defRPr/>
            </a:pPr>
            <a:r>
              <a:rPr lang="fr-FR"/>
              <a:t>Une force pour le territoire</a:t>
            </a:r>
            <a:endParaRPr lang="fr-FR" dirty="0"/>
          </a:p>
        </p:txBody>
      </p:sp>
      <p:sp>
        <p:nvSpPr>
          <p:cNvPr id="5" name="Espace réservé du numéro de diapositive 4"/>
          <p:cNvSpPr>
            <a:spLocks noGrp="1"/>
          </p:cNvSpPr>
          <p:nvPr>
            <p:ph type="sldNum" sz="quarter" idx="11"/>
          </p:nvPr>
        </p:nvSpPr>
        <p:spPr/>
        <p:txBody>
          <a:bodyPr/>
          <a:lstStyle/>
          <a:p>
            <a:pPr>
              <a:defRPr/>
            </a:pPr>
            <a:fld id="{1105F73E-D302-7A49-9D49-5CFFB39DEAD8}" type="slidenum">
              <a:rPr lang="fr-FR" smtClean="0"/>
              <a:pPr>
                <a:defRPr/>
              </a:pPr>
              <a:t>16</a:t>
            </a:fld>
            <a:endParaRPr lang="fr-FR" dirty="0"/>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
        <p:nvSpPr>
          <p:cNvPr id="7" name="Rectangle 2"/>
          <p:cNvSpPr>
            <a:spLocks noGrp="1" noChangeArrowheads="1"/>
          </p:cNvSpPr>
          <p:nvPr>
            <p:ph type="title"/>
          </p:nvPr>
        </p:nvSpPr>
        <p:spPr>
          <a:xfrm>
            <a:off x="1691266" y="558403"/>
            <a:ext cx="6172200" cy="575072"/>
          </a:xfrm>
        </p:spPr>
        <p:txBody>
          <a:bodyPr/>
          <a:lstStyle/>
          <a:p>
            <a:pPr algn="ctr" eaLnBrk="1" hangingPunct="1"/>
            <a:r>
              <a:rPr lang="fr-BE" altLang="fr-FR" sz="2400" dirty="0">
                <a:solidFill>
                  <a:srgbClr val="17375E"/>
                </a:solidFill>
                <a:latin typeface="Book Antiqua" charset="0"/>
              </a:rPr>
              <a:t>Préparation orale Carte des métiers</a:t>
            </a:r>
            <a:endParaRPr lang="fr-FR" altLang="fr-FR" sz="2400" dirty="0">
              <a:solidFill>
                <a:srgbClr val="17375E"/>
              </a:solidFill>
              <a:latin typeface="Book Antiqua" charset="0"/>
            </a:endParaRPr>
          </a:p>
        </p:txBody>
      </p:sp>
    </p:spTree>
    <p:extLst>
      <p:ext uri="{BB962C8B-B14F-4D97-AF65-F5344CB8AC3E}">
        <p14:creationId xmlns:p14="http://schemas.microsoft.com/office/powerpoint/2010/main" val="1989387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668516" y="1021139"/>
            <a:ext cx="6687518" cy="3994761"/>
          </a:xfrm>
        </p:spPr>
        <p:txBody>
          <a:bodyPr/>
          <a:lstStyle/>
          <a:p>
            <a:pPr algn="ctr"/>
            <a:r>
              <a:rPr lang="fr-FR" sz="1800" b="1" dirty="0">
                <a:solidFill>
                  <a:srgbClr val="FF0000"/>
                </a:solidFill>
              </a:rPr>
              <a:t>Critères </a:t>
            </a:r>
            <a:r>
              <a:rPr lang="fr-FR" sz="1800" b="1">
                <a:solidFill>
                  <a:srgbClr val="FF0000"/>
                </a:solidFill>
              </a:rPr>
              <a:t>de forme</a:t>
            </a:r>
            <a:endParaRPr lang="fr-FR" sz="1800" b="1" dirty="0">
              <a:solidFill>
                <a:srgbClr val="FF0000"/>
              </a:solidFill>
            </a:endParaRPr>
          </a:p>
          <a:p>
            <a:endParaRPr lang="fr-FR" sz="1200" dirty="0"/>
          </a:p>
          <a:p>
            <a:endParaRPr lang="fr-FR" sz="1200" dirty="0"/>
          </a:p>
          <a:p>
            <a:pPr marL="171450" indent="-171450">
              <a:buFont typeface="Wingdings" charset="2"/>
              <a:buChar char="ü"/>
            </a:pPr>
            <a:r>
              <a:rPr lang="fr-FR" sz="1600" dirty="0"/>
              <a:t>Respect du temps</a:t>
            </a:r>
          </a:p>
          <a:p>
            <a:pPr marL="171450" indent="-171450">
              <a:buFont typeface="Wingdings" charset="2"/>
              <a:buChar char="ü"/>
            </a:pPr>
            <a:r>
              <a:rPr lang="fr-FR" sz="1600" dirty="0"/>
              <a:t>Respect des temps de parole</a:t>
            </a:r>
          </a:p>
          <a:p>
            <a:pPr marL="171450" indent="-171450">
              <a:buFont typeface="Wingdings" charset="2"/>
              <a:buChar char="ü"/>
            </a:pPr>
            <a:r>
              <a:rPr lang="fr-FR" sz="1600" dirty="0"/>
              <a:t>Qualité du support PP</a:t>
            </a:r>
          </a:p>
          <a:p>
            <a:pPr marL="171450" indent="-171450">
              <a:buFont typeface="Wingdings" charset="2"/>
              <a:buChar char="ü"/>
            </a:pPr>
            <a:r>
              <a:rPr lang="fr-FR" sz="1600" dirty="0"/>
              <a:t>Attitude engagement</a:t>
            </a:r>
          </a:p>
          <a:p>
            <a:pPr marL="171450" indent="-171450">
              <a:buFont typeface="Wingdings" charset="2"/>
              <a:buChar char="ü"/>
            </a:pPr>
            <a:r>
              <a:rPr lang="fr-FR" sz="1600" dirty="0"/>
              <a:t>Ne pas tourner le dos au public</a:t>
            </a:r>
          </a:p>
          <a:p>
            <a:pPr marL="171450" indent="-171450">
              <a:buFont typeface="Wingdings" charset="2"/>
              <a:buChar char="ü"/>
            </a:pPr>
            <a:r>
              <a:rPr lang="fr-FR" sz="1600" dirty="0"/>
              <a:t>Ne pas lire un document </a:t>
            </a:r>
            <a:r>
              <a:rPr lang="fr-FR" sz="1600" dirty="0" err="1"/>
              <a:t>ecrit</a:t>
            </a:r>
            <a:endParaRPr lang="fr-FR" sz="1600" dirty="0"/>
          </a:p>
          <a:p>
            <a:pPr marL="171450" indent="-171450">
              <a:buFont typeface="Wingdings" charset="2"/>
              <a:buChar char="ü"/>
            </a:pPr>
            <a:r>
              <a:rPr lang="fr-FR" sz="1600" dirty="0"/>
              <a:t>Qualité des passages de parole</a:t>
            </a:r>
          </a:p>
          <a:p>
            <a:pPr marL="171450" indent="-171450">
              <a:buFont typeface="Wingdings" charset="2"/>
              <a:buChar char="ü"/>
            </a:pPr>
            <a:r>
              <a:rPr lang="fr-FR" sz="1600" dirty="0"/>
              <a:t>Qualité de l’élocution</a:t>
            </a:r>
          </a:p>
          <a:p>
            <a:pPr marL="171450" indent="-171450">
              <a:buFont typeface="Wingdings" charset="2"/>
              <a:buChar char="ü"/>
            </a:pPr>
            <a:r>
              <a:rPr lang="fr-FR" sz="1600" dirty="0"/>
              <a:t>Synchronisation discours et affichage PP</a:t>
            </a:r>
          </a:p>
          <a:p>
            <a:pPr marL="171450" indent="-171450">
              <a:buFont typeface="Wingdings" charset="2"/>
              <a:buChar char="ü"/>
            </a:pPr>
            <a:r>
              <a:rPr lang="fr-FR" sz="1600" dirty="0"/>
              <a:t>Respect des consignes</a:t>
            </a:r>
          </a:p>
          <a:p>
            <a:pPr marL="171450" indent="-171450">
              <a:buFont typeface="Wingdings" charset="2"/>
              <a:buChar char="ü"/>
            </a:pPr>
            <a:r>
              <a:rPr lang="fr-FR" sz="1600" dirty="0"/>
              <a:t>Respect du plan </a:t>
            </a:r>
          </a:p>
        </p:txBody>
      </p:sp>
      <p:sp>
        <p:nvSpPr>
          <p:cNvPr id="4" name="Espace réservé du pied de page 3"/>
          <p:cNvSpPr>
            <a:spLocks noGrp="1"/>
          </p:cNvSpPr>
          <p:nvPr>
            <p:ph type="ftr" sz="quarter" idx="10"/>
          </p:nvPr>
        </p:nvSpPr>
        <p:spPr/>
        <p:txBody>
          <a:bodyPr/>
          <a:lstStyle/>
          <a:p>
            <a:pPr>
              <a:defRPr/>
            </a:pPr>
            <a:r>
              <a:rPr lang="fr-FR"/>
              <a:t>Une force pour le territoire</a:t>
            </a:r>
            <a:endParaRPr lang="fr-FR" dirty="0"/>
          </a:p>
        </p:txBody>
      </p:sp>
      <p:sp>
        <p:nvSpPr>
          <p:cNvPr id="5" name="Espace réservé du numéro de diapositive 4"/>
          <p:cNvSpPr>
            <a:spLocks noGrp="1"/>
          </p:cNvSpPr>
          <p:nvPr>
            <p:ph type="sldNum" sz="quarter" idx="11"/>
          </p:nvPr>
        </p:nvSpPr>
        <p:spPr/>
        <p:txBody>
          <a:bodyPr/>
          <a:lstStyle/>
          <a:p>
            <a:pPr>
              <a:defRPr/>
            </a:pPr>
            <a:fld id="{1105F73E-D302-7A49-9D49-5CFFB39DEAD8}" type="slidenum">
              <a:rPr lang="fr-FR" smtClean="0"/>
              <a:pPr>
                <a:defRPr/>
              </a:pPr>
              <a:t>17</a:t>
            </a:fld>
            <a:endParaRPr lang="fr-FR" dirty="0"/>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
        <p:nvSpPr>
          <p:cNvPr id="7" name="Rectangle 2"/>
          <p:cNvSpPr>
            <a:spLocks noGrp="1" noChangeArrowheads="1"/>
          </p:cNvSpPr>
          <p:nvPr>
            <p:ph type="title"/>
          </p:nvPr>
        </p:nvSpPr>
        <p:spPr>
          <a:xfrm>
            <a:off x="1691266" y="558403"/>
            <a:ext cx="6172200" cy="575072"/>
          </a:xfrm>
        </p:spPr>
        <p:txBody>
          <a:bodyPr/>
          <a:lstStyle/>
          <a:p>
            <a:pPr algn="ctr" eaLnBrk="1" hangingPunct="1"/>
            <a:r>
              <a:rPr lang="fr-BE" altLang="fr-FR" sz="2400" dirty="0">
                <a:solidFill>
                  <a:srgbClr val="17375E"/>
                </a:solidFill>
                <a:latin typeface="Book Antiqua" charset="0"/>
              </a:rPr>
              <a:t>Préparation orale Carte des métiers</a:t>
            </a:r>
            <a:endParaRPr lang="fr-FR" altLang="fr-FR" sz="2400" dirty="0">
              <a:solidFill>
                <a:srgbClr val="17375E"/>
              </a:solidFill>
              <a:latin typeface="Book Antiqua" charset="0"/>
            </a:endParaRPr>
          </a:p>
        </p:txBody>
      </p:sp>
    </p:spTree>
    <p:extLst>
      <p:ext uri="{BB962C8B-B14F-4D97-AF65-F5344CB8AC3E}">
        <p14:creationId xmlns:p14="http://schemas.microsoft.com/office/powerpoint/2010/main" val="486677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461576" y="1117581"/>
            <a:ext cx="7121470" cy="3858180"/>
          </a:xfrm>
        </p:spPr>
        <p:txBody>
          <a:bodyPr/>
          <a:lstStyle/>
          <a:p>
            <a:pPr algn="ctr"/>
            <a:r>
              <a:rPr lang="fr-FR" sz="1800" b="1" dirty="0">
                <a:solidFill>
                  <a:srgbClr val="FF0000"/>
                </a:solidFill>
              </a:rPr>
              <a:t>Critères de fond</a:t>
            </a:r>
          </a:p>
          <a:p>
            <a:endParaRPr lang="fr-FR" sz="1200" dirty="0"/>
          </a:p>
          <a:p>
            <a:endParaRPr lang="fr-FR" sz="1200" dirty="0"/>
          </a:p>
          <a:p>
            <a:endParaRPr lang="fr-FR" sz="1200" dirty="0"/>
          </a:p>
          <a:p>
            <a:pPr marL="171450" indent="-171450">
              <a:buFont typeface="Wingdings" charset="2"/>
              <a:buChar char="ü"/>
            </a:pPr>
            <a:r>
              <a:rPr lang="fr-FR" sz="1600" dirty="0"/>
              <a:t>Richesse des informations</a:t>
            </a:r>
          </a:p>
          <a:p>
            <a:pPr marL="171450" indent="-171450">
              <a:buFont typeface="Wingdings" charset="2"/>
              <a:buChar char="ü"/>
            </a:pPr>
            <a:r>
              <a:rPr lang="fr-FR" sz="1600" dirty="0"/>
              <a:t>Diversité des ressources et des sources</a:t>
            </a:r>
          </a:p>
          <a:p>
            <a:pPr marL="171450" indent="-171450">
              <a:buFont typeface="Wingdings" charset="2"/>
              <a:buChar char="ü"/>
            </a:pPr>
            <a:r>
              <a:rPr lang="fr-FR" sz="1600" dirty="0"/>
              <a:t>Exposé d’un objectif clair de communication</a:t>
            </a:r>
          </a:p>
          <a:p>
            <a:pPr marL="171450" indent="-171450">
              <a:buFont typeface="Wingdings" charset="2"/>
              <a:buChar char="ü"/>
            </a:pPr>
            <a:r>
              <a:rPr lang="fr-FR" sz="1600" dirty="0"/>
              <a:t>Bonne appropriation du contexte et de l’environnement socio économique</a:t>
            </a:r>
            <a:r>
              <a:rPr lang="is-IS" sz="1600" dirty="0"/>
              <a:t>….</a:t>
            </a:r>
          </a:p>
          <a:p>
            <a:pPr marL="171450" indent="-171450">
              <a:buFont typeface="Wingdings" charset="2"/>
              <a:buChar char="ü"/>
            </a:pPr>
            <a:r>
              <a:rPr lang="is-IS" sz="1600" dirty="0"/>
              <a:t>Qualité de la cartographie (quantité et diversité des métiers)</a:t>
            </a:r>
          </a:p>
          <a:p>
            <a:pPr marL="171450" indent="-171450">
              <a:buFont typeface="Wingdings" charset="2"/>
              <a:buChar char="ü"/>
            </a:pPr>
            <a:r>
              <a:rPr lang="is-IS" sz="1600" dirty="0"/>
              <a:t>Qualité du retour d’expérience</a:t>
            </a:r>
          </a:p>
          <a:p>
            <a:pPr marL="171450" indent="-171450">
              <a:buFont typeface="Wingdings" charset="2"/>
              <a:buChar char="ü"/>
            </a:pPr>
            <a:r>
              <a:rPr lang="is-IS" sz="1600" dirty="0"/>
              <a:t>Qualité de l’argumentation </a:t>
            </a:r>
          </a:p>
          <a:p>
            <a:pPr marL="171450" indent="-171450">
              <a:buFont typeface="Wingdings" charset="2"/>
              <a:buChar char="ü"/>
            </a:pPr>
            <a:r>
              <a:rPr lang="is-IS" sz="1600" dirty="0"/>
              <a:t>Qualité des illustrations (exemples, témoignage, etc...)</a:t>
            </a:r>
          </a:p>
          <a:p>
            <a:endParaRPr lang="is-IS" sz="1200" dirty="0"/>
          </a:p>
          <a:p>
            <a:endParaRPr lang="fr-FR" sz="1200" dirty="0"/>
          </a:p>
          <a:p>
            <a:endParaRPr lang="fr-FR" sz="1200" dirty="0"/>
          </a:p>
        </p:txBody>
      </p:sp>
      <p:sp>
        <p:nvSpPr>
          <p:cNvPr id="4" name="Espace réservé du pied de page 3"/>
          <p:cNvSpPr>
            <a:spLocks noGrp="1"/>
          </p:cNvSpPr>
          <p:nvPr>
            <p:ph type="ftr" sz="quarter" idx="10"/>
          </p:nvPr>
        </p:nvSpPr>
        <p:spPr/>
        <p:txBody>
          <a:bodyPr/>
          <a:lstStyle/>
          <a:p>
            <a:pPr>
              <a:defRPr/>
            </a:pPr>
            <a:r>
              <a:rPr lang="fr-FR" dirty="0"/>
              <a:t>Une force pour le territoire</a:t>
            </a:r>
          </a:p>
        </p:txBody>
      </p:sp>
      <p:sp>
        <p:nvSpPr>
          <p:cNvPr id="5" name="Espace réservé du numéro de diapositive 4"/>
          <p:cNvSpPr>
            <a:spLocks noGrp="1"/>
          </p:cNvSpPr>
          <p:nvPr>
            <p:ph type="sldNum" sz="quarter" idx="11"/>
          </p:nvPr>
        </p:nvSpPr>
        <p:spPr/>
        <p:txBody>
          <a:bodyPr/>
          <a:lstStyle/>
          <a:p>
            <a:pPr>
              <a:defRPr/>
            </a:pPr>
            <a:fld id="{1105F73E-D302-7A49-9D49-5CFFB39DEAD8}" type="slidenum">
              <a:rPr lang="fr-FR" smtClean="0"/>
              <a:pPr>
                <a:defRPr/>
              </a:pPr>
              <a:t>18</a:t>
            </a:fld>
            <a:endParaRPr lang="fr-FR" dirty="0"/>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
        <p:nvSpPr>
          <p:cNvPr id="7" name="Rectangle 2"/>
          <p:cNvSpPr>
            <a:spLocks noGrp="1" noChangeArrowheads="1"/>
          </p:cNvSpPr>
          <p:nvPr>
            <p:ph type="title"/>
          </p:nvPr>
        </p:nvSpPr>
        <p:spPr>
          <a:xfrm>
            <a:off x="1691266" y="558403"/>
            <a:ext cx="6172200" cy="575072"/>
          </a:xfrm>
        </p:spPr>
        <p:txBody>
          <a:bodyPr/>
          <a:lstStyle/>
          <a:p>
            <a:pPr algn="ctr" eaLnBrk="1" hangingPunct="1"/>
            <a:r>
              <a:rPr lang="fr-BE" altLang="fr-FR" sz="2400" dirty="0">
                <a:solidFill>
                  <a:srgbClr val="17375E"/>
                </a:solidFill>
                <a:latin typeface="Book Antiqua" charset="0"/>
              </a:rPr>
              <a:t>Préparation orale Carte des métiers</a:t>
            </a:r>
            <a:endParaRPr lang="fr-FR" altLang="fr-FR" sz="2400" dirty="0">
              <a:solidFill>
                <a:srgbClr val="17375E"/>
              </a:solidFill>
              <a:latin typeface="Book Antiqua" charset="0"/>
            </a:endParaRPr>
          </a:p>
        </p:txBody>
      </p:sp>
    </p:spTree>
    <p:extLst>
      <p:ext uri="{BB962C8B-B14F-4D97-AF65-F5344CB8AC3E}">
        <p14:creationId xmlns:p14="http://schemas.microsoft.com/office/powerpoint/2010/main" val="1843082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274434" y="606914"/>
            <a:ext cx="5067300" cy="857250"/>
          </a:xfrm>
        </p:spPr>
        <p:txBody>
          <a:bodyPr>
            <a:normAutofit/>
          </a:bodyPr>
          <a:lstStyle/>
          <a:p>
            <a:r>
              <a:rPr lang="fr-BE" sz="2100" dirty="0">
                <a:latin typeface="Book Antiqua"/>
                <a:cs typeface="Book Antiqua"/>
              </a:rPr>
              <a:t>La communication non verbale</a:t>
            </a:r>
            <a:endParaRPr lang="fr-FR" sz="2100" dirty="0">
              <a:latin typeface="Book Antiqua"/>
              <a:cs typeface="Book Antiqua"/>
            </a:endParaRPr>
          </a:p>
        </p:txBody>
      </p:sp>
      <p:sp>
        <p:nvSpPr>
          <p:cNvPr id="166915" name="Rectangle 3"/>
          <p:cNvSpPr>
            <a:spLocks noGrp="1" noChangeArrowheads="1"/>
          </p:cNvSpPr>
          <p:nvPr>
            <p:ph type="body" idx="1"/>
          </p:nvPr>
        </p:nvSpPr>
        <p:spPr>
          <a:xfrm>
            <a:off x="1485900" y="1329930"/>
            <a:ext cx="6172200" cy="3398044"/>
          </a:xfrm>
        </p:spPr>
        <p:txBody>
          <a:bodyPr>
            <a:normAutofit/>
          </a:bodyPr>
          <a:lstStyle/>
          <a:p>
            <a:endParaRPr lang="fr-BE" sz="3000" i="1" dirty="0">
              <a:solidFill>
                <a:srgbClr val="17375E"/>
              </a:solidFill>
            </a:endParaRPr>
          </a:p>
          <a:p>
            <a:endParaRPr lang="fr-BE" sz="3000" i="1" dirty="0">
              <a:solidFill>
                <a:srgbClr val="17375E"/>
              </a:solidFill>
            </a:endParaRPr>
          </a:p>
          <a:p>
            <a:r>
              <a:rPr lang="fr-BE" sz="3000" i="1" dirty="0">
                <a:solidFill>
                  <a:srgbClr val="17375E"/>
                </a:solidFill>
              </a:rPr>
              <a:t>80% de la communication</a:t>
            </a:r>
            <a:r>
              <a:rPr lang="is-IS" sz="3000" i="1" dirty="0">
                <a:solidFill>
                  <a:srgbClr val="17375E"/>
                </a:solidFill>
              </a:rPr>
              <a:t>…....</a:t>
            </a:r>
          </a:p>
          <a:p>
            <a:endParaRPr lang="is-IS" sz="1950" i="1" dirty="0">
              <a:solidFill>
                <a:srgbClr val="17375E"/>
              </a:solidFill>
            </a:endParaRPr>
          </a:p>
          <a:p>
            <a:pPr marL="1371401" lvl="4" indent="0">
              <a:buNone/>
            </a:pPr>
            <a:r>
              <a:rPr lang="is-IS" sz="4050" i="1" dirty="0">
                <a:solidFill>
                  <a:srgbClr val="FF0000"/>
                </a:solidFill>
              </a:rPr>
              <a:t>	...est non verbale</a:t>
            </a:r>
            <a:endParaRPr lang="fr-BE" sz="4050" i="1" dirty="0">
              <a:solidFill>
                <a:srgbClr val="FF0000"/>
              </a:solidFill>
            </a:endParaRPr>
          </a:p>
          <a:p>
            <a:endParaRPr lang="fr-BE" sz="1950" i="1" dirty="0">
              <a:solidFill>
                <a:srgbClr val="17375E"/>
              </a:solidFill>
            </a:endParaRPr>
          </a:p>
        </p:txBody>
      </p:sp>
    </p:spTree>
    <p:extLst>
      <p:ext uri="{BB962C8B-B14F-4D97-AF65-F5344CB8AC3E}">
        <p14:creationId xmlns:p14="http://schemas.microsoft.com/office/powerpoint/2010/main" val="185577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691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6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300288" y="1305757"/>
            <a:ext cx="5067300" cy="387312"/>
          </a:xfrm>
        </p:spPr>
        <p:txBody>
          <a:bodyPr>
            <a:normAutofit/>
          </a:bodyPr>
          <a:lstStyle/>
          <a:p>
            <a:r>
              <a:rPr lang="fr-BE" sz="1800" dirty="0">
                <a:solidFill>
                  <a:srgbClr val="C00000"/>
                </a:solidFill>
                <a:latin typeface="Book Antiqua"/>
                <a:cs typeface="Book Antiqua"/>
              </a:rPr>
              <a:t>La communication non verbale</a:t>
            </a:r>
            <a:endParaRPr lang="fr-FR" sz="1800" dirty="0">
              <a:solidFill>
                <a:srgbClr val="C00000"/>
              </a:solidFill>
              <a:latin typeface="Book Antiqua"/>
              <a:cs typeface="Book Antiqua"/>
            </a:endParaRPr>
          </a:p>
        </p:txBody>
      </p:sp>
      <p:sp>
        <p:nvSpPr>
          <p:cNvPr id="166915" name="Rectangle 3"/>
          <p:cNvSpPr>
            <a:spLocks noGrp="1" noChangeArrowheads="1"/>
          </p:cNvSpPr>
          <p:nvPr>
            <p:ph idx="1"/>
          </p:nvPr>
        </p:nvSpPr>
        <p:spPr>
          <a:xfrm>
            <a:off x="1493996" y="2270403"/>
            <a:ext cx="6172200" cy="2453998"/>
          </a:xfrm>
        </p:spPr>
        <p:txBody>
          <a:bodyPr>
            <a:normAutofit/>
          </a:bodyPr>
          <a:lstStyle/>
          <a:p>
            <a:r>
              <a:rPr lang="fr-FR" sz="1350" b="1" dirty="0">
                <a:solidFill>
                  <a:srgbClr val="FF0000"/>
                </a:solidFill>
              </a:rPr>
              <a:t>3 types de paramètres qui interviennent dans la communication orale :</a:t>
            </a:r>
            <a:endParaRPr lang="fr-BE" sz="1350" b="1" i="1" dirty="0">
              <a:solidFill>
                <a:srgbClr val="FF0000"/>
              </a:solidFill>
            </a:endParaRPr>
          </a:p>
        </p:txBody>
      </p:sp>
      <p:pic>
        <p:nvPicPr>
          <p:cNvPr id="1026" name="Picture 2" descr="ommunication verbal ou non verb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5832" y="2820729"/>
            <a:ext cx="2329509" cy="1560771"/>
          </a:xfrm>
          <a:prstGeom prst="rect">
            <a:avLst/>
          </a:prstGeom>
          <a:noFill/>
          <a:extLst>
            <a:ext uri="{909E8E84-426E-40DD-AFC4-6F175D3DCCD1}">
              <a14:hiddenFill xmlns:a14="http://schemas.microsoft.com/office/drawing/2010/main">
                <a:solidFill>
                  <a:srgbClr val="FFFFFF"/>
                </a:solidFill>
              </a14:hiddenFill>
            </a:ext>
          </a:extLst>
        </p:spPr>
      </p:pic>
      <p:cxnSp>
        <p:nvCxnSpPr>
          <p:cNvPr id="6" name="Connecteur droit 5">
            <a:extLst>
              <a:ext uri="{FF2B5EF4-FFF2-40B4-BE49-F238E27FC236}">
                <a16:creationId xmlns:a16="http://schemas.microsoft.com/office/drawing/2014/main" id="{763A72C3-8506-C34F-A3CE-4E5FD9CE1AD5}"/>
              </a:ext>
            </a:extLst>
          </p:cNvPr>
          <p:cNvCxnSpPr/>
          <p:nvPr/>
        </p:nvCxnSpPr>
        <p:spPr>
          <a:xfrm>
            <a:off x="2357438" y="465535"/>
            <a:ext cx="550902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C32D9F5C-D798-194F-AEE5-B97AD7B0330B}"/>
              </a:ext>
            </a:extLst>
          </p:cNvPr>
          <p:cNvSpPr txBox="1">
            <a:spLocks noChangeArrowheads="1"/>
          </p:cNvSpPr>
          <p:nvPr/>
        </p:nvSpPr>
        <p:spPr bwMode="auto">
          <a:xfrm>
            <a:off x="4848225" y="311944"/>
            <a:ext cx="2862263" cy="276999"/>
          </a:xfrm>
          <a:prstGeom prst="rect">
            <a:avLst/>
          </a:prstGeom>
          <a:solidFill>
            <a:schemeClr val="bg1"/>
          </a:solidFill>
          <a:ln w="9525">
            <a:noFill/>
            <a:miter lim="800000"/>
            <a:headEnd/>
            <a:tailEnd/>
          </a:ln>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200" b="1" i="1" dirty="0">
                <a:solidFill>
                  <a:srgbClr val="C00000"/>
                </a:solidFill>
                <a:effectLst>
                  <a:outerShdw blurRad="38100" dist="38100" dir="2700000" algn="tl">
                    <a:srgbClr val="C0C0C0"/>
                  </a:outerShdw>
                </a:effectLst>
                <a:latin typeface="Berlin Sans FB Demi" charset="0"/>
              </a:rPr>
              <a:t>La communication non verbale</a:t>
            </a:r>
          </a:p>
        </p:txBody>
      </p:sp>
      <p:sp>
        <p:nvSpPr>
          <p:cNvPr id="9" name="ZoneTexte 8">
            <a:extLst>
              <a:ext uri="{FF2B5EF4-FFF2-40B4-BE49-F238E27FC236}">
                <a16:creationId xmlns:a16="http://schemas.microsoft.com/office/drawing/2014/main" id="{BF596757-8F81-124F-B5DB-9EFC20CC9312}"/>
              </a:ext>
            </a:extLst>
          </p:cNvPr>
          <p:cNvSpPr txBox="1"/>
          <p:nvPr/>
        </p:nvSpPr>
        <p:spPr>
          <a:xfrm>
            <a:off x="6753225" y="4710113"/>
            <a:ext cx="1371600" cy="323165"/>
          </a:xfrm>
          <a:prstGeom prst="rect">
            <a:avLst/>
          </a:prstGeom>
          <a:noFill/>
        </p:spPr>
        <p:txBody>
          <a:bodyPr>
            <a:spAutoFit/>
          </a:bodyPr>
          <a:lstStyle/>
          <a:p>
            <a:pPr>
              <a:defRPr/>
            </a:pPr>
            <a:r>
              <a:rPr lang="fr-FR" sz="750" b="1" dirty="0" err="1">
                <a:solidFill>
                  <a:srgbClr val="FF0000"/>
                </a:solidFill>
              </a:rPr>
              <a:t>I</a:t>
            </a:r>
            <a:r>
              <a:rPr lang="fr-FR" sz="750" b="1" dirty="0" err="1">
                <a:solidFill>
                  <a:schemeClr val="tx1">
                    <a:lumMod val="65000"/>
                    <a:lumOff val="35000"/>
                  </a:schemeClr>
                </a:solidFill>
              </a:rPr>
              <a:t>nter</a:t>
            </a:r>
            <a:r>
              <a:rPr lang="fr-FR" sz="750" b="1" dirty="0" err="1">
                <a:solidFill>
                  <a:srgbClr val="FF0000"/>
                </a:solidFill>
              </a:rPr>
              <a:t>A</a:t>
            </a:r>
            <a:r>
              <a:rPr lang="fr-FR" sz="750" b="1" dirty="0" err="1">
                <a:solidFill>
                  <a:schemeClr val="tx1">
                    <a:lumMod val="65000"/>
                    <a:lumOff val="35000"/>
                  </a:schemeClr>
                </a:solidFill>
              </a:rPr>
              <a:t>ction</a:t>
            </a:r>
            <a:endParaRPr lang="fr-FR" sz="750" dirty="0">
              <a:solidFill>
                <a:schemeClr val="tx1">
                  <a:lumMod val="65000"/>
                  <a:lumOff val="35000"/>
                </a:schemeClr>
              </a:solidFill>
            </a:endParaRPr>
          </a:p>
          <a:p>
            <a:pPr>
              <a:defRPr/>
            </a:pPr>
            <a:r>
              <a:rPr lang="fr-FR" sz="750" b="1" dirty="0"/>
              <a:t>          </a:t>
            </a:r>
            <a:r>
              <a:rPr lang="fr-FR" sz="750" b="1" dirty="0">
                <a:solidFill>
                  <a:srgbClr val="FF0000"/>
                </a:solidFill>
              </a:rPr>
              <a:t>C</a:t>
            </a:r>
            <a:r>
              <a:rPr lang="fr-FR" sz="750" b="1" dirty="0">
                <a:solidFill>
                  <a:schemeClr val="tx1">
                    <a:lumMod val="65000"/>
                    <a:lumOff val="35000"/>
                  </a:schemeClr>
                </a:solidFill>
              </a:rPr>
              <a:t>onseil </a:t>
            </a:r>
            <a:r>
              <a:rPr lang="fr-FR" sz="750" b="1" dirty="0">
                <a:solidFill>
                  <a:srgbClr val="FF0000"/>
                </a:solidFill>
              </a:rPr>
              <a:t>F</a:t>
            </a:r>
            <a:r>
              <a:rPr lang="fr-FR" sz="750" b="1" dirty="0">
                <a:solidFill>
                  <a:schemeClr val="tx1">
                    <a:lumMod val="65000"/>
                    <a:lumOff val="35000"/>
                  </a:schemeClr>
                </a:solidFill>
              </a:rPr>
              <a:t>ormation</a:t>
            </a:r>
            <a:endParaRPr lang="fr-FR" sz="750" dirty="0">
              <a:solidFill>
                <a:schemeClr val="tx1">
                  <a:lumMod val="65000"/>
                  <a:lumOff val="35000"/>
                </a:schemeClr>
              </a:solidFill>
            </a:endParaRPr>
          </a:p>
        </p:txBody>
      </p:sp>
      <p:pic>
        <p:nvPicPr>
          <p:cNvPr id="10" name="Image 6">
            <a:extLst>
              <a:ext uri="{FF2B5EF4-FFF2-40B4-BE49-F238E27FC236}">
                <a16:creationId xmlns:a16="http://schemas.microsoft.com/office/drawing/2014/main" id="{0F4B7247-FBD5-2040-B9D2-50EAD0DEE6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8242" y="4882754"/>
            <a:ext cx="192881"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3859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1787236" y="489230"/>
            <a:ext cx="6371112" cy="482203"/>
          </a:xfrm>
        </p:spPr>
        <p:txBody>
          <a:bodyPr/>
          <a:lstStyle/>
          <a:p>
            <a:pPr eaLnBrk="1" hangingPunct="1"/>
            <a:r>
              <a:rPr lang="fr-BE" altLang="fr-FR" sz="2400">
                <a:solidFill>
                  <a:srgbClr val="17375E"/>
                </a:solidFill>
                <a:latin typeface="Book Antiqua" charset="0"/>
              </a:rPr>
              <a:t>Définition autour de la communication</a:t>
            </a:r>
            <a:endParaRPr lang="fr-FR" altLang="fr-FR" sz="2400" dirty="0">
              <a:solidFill>
                <a:srgbClr val="17375E"/>
              </a:solidFill>
              <a:latin typeface="Book Antiqua" charset="0"/>
            </a:endParaRPr>
          </a:p>
        </p:txBody>
      </p:sp>
      <p:sp>
        <p:nvSpPr>
          <p:cNvPr id="166915" name="Rectangle 3"/>
          <p:cNvSpPr>
            <a:spLocks noGrp="1" noChangeArrowheads="1"/>
          </p:cNvSpPr>
          <p:nvPr>
            <p:ph type="body" idx="1"/>
          </p:nvPr>
        </p:nvSpPr>
        <p:spPr>
          <a:xfrm>
            <a:off x="1485900" y="1329929"/>
            <a:ext cx="7123710" cy="3398044"/>
          </a:xfrm>
        </p:spPr>
        <p:txBody>
          <a:bodyPr/>
          <a:lstStyle/>
          <a:p>
            <a:pPr eaLnBrk="1" hangingPunct="1"/>
            <a:r>
              <a:rPr lang="fr-FR" altLang="fr-FR" sz="1600" i="1" dirty="0">
                <a:solidFill>
                  <a:srgbClr val="17375E"/>
                </a:solidFill>
              </a:rPr>
              <a:t>On appelle </a:t>
            </a:r>
            <a:r>
              <a:rPr lang="fr-FR" altLang="fr-FR" sz="1600" i="1" dirty="0">
                <a:solidFill>
                  <a:srgbClr val="FF0000"/>
                </a:solidFill>
              </a:rPr>
              <a:t>communication </a:t>
            </a:r>
            <a:r>
              <a:rPr lang="fr-FR" altLang="fr-FR" sz="1600" i="1" dirty="0">
                <a:solidFill>
                  <a:srgbClr val="17375E"/>
                </a:solidFill>
              </a:rPr>
              <a:t>les processus par lesquels une ou plusieurs sources d</a:t>
            </a:r>
            <a:r>
              <a:rPr lang="ja-JP" altLang="fr-FR" sz="1600" i="1" dirty="0">
                <a:solidFill>
                  <a:srgbClr val="17375E"/>
                </a:solidFill>
              </a:rPr>
              <a:t>’</a:t>
            </a:r>
            <a:r>
              <a:rPr lang="fr-FR" altLang="ja-JP" sz="1600" i="1" dirty="0">
                <a:solidFill>
                  <a:srgbClr val="17375E"/>
                </a:solidFill>
              </a:rPr>
              <a:t>information (des individus) sont mis en </a:t>
            </a:r>
            <a:r>
              <a:rPr lang="fr-FR" altLang="ja-JP" sz="1600" i="1" dirty="0">
                <a:solidFill>
                  <a:srgbClr val="FF0000"/>
                </a:solidFill>
              </a:rPr>
              <a:t>relation</a:t>
            </a:r>
            <a:r>
              <a:rPr lang="fr-FR" altLang="ja-JP" sz="1600" i="1" dirty="0">
                <a:solidFill>
                  <a:srgbClr val="17375E"/>
                </a:solidFill>
              </a:rPr>
              <a:t> avec un ou plusieurs destinataires pour échanger de l</a:t>
            </a:r>
            <a:r>
              <a:rPr lang="ja-JP" altLang="fr-FR" sz="1600" i="1" dirty="0">
                <a:solidFill>
                  <a:srgbClr val="17375E"/>
                </a:solidFill>
              </a:rPr>
              <a:t>’</a:t>
            </a:r>
            <a:r>
              <a:rPr lang="fr-FR" altLang="ja-JP" sz="1600" i="1" dirty="0">
                <a:solidFill>
                  <a:srgbClr val="FF0000"/>
                </a:solidFill>
              </a:rPr>
              <a:t>information</a:t>
            </a:r>
          </a:p>
          <a:p>
            <a:pPr eaLnBrk="1" hangingPunct="1"/>
            <a:endParaRPr lang="fr-FR" altLang="ja-JP" sz="1800" i="1" dirty="0">
              <a:solidFill>
                <a:srgbClr val="17375E"/>
              </a:solidFill>
            </a:endParaRPr>
          </a:p>
          <a:p>
            <a:pPr eaLnBrk="1" hangingPunct="1"/>
            <a:r>
              <a:rPr lang="fr-FR" altLang="fr-FR" sz="1600" i="1" dirty="0">
                <a:solidFill>
                  <a:srgbClr val="17375E"/>
                </a:solidFill>
                <a:sym typeface="Wingdings" charset="2"/>
              </a:rPr>
              <a:t>Le terme </a:t>
            </a:r>
            <a:r>
              <a:rPr lang="fr-FR" altLang="fr-FR" sz="1600" i="1" dirty="0">
                <a:solidFill>
                  <a:srgbClr val="FF0000"/>
                </a:solidFill>
                <a:sym typeface="Wingdings" charset="2"/>
              </a:rPr>
              <a:t>information </a:t>
            </a:r>
            <a:r>
              <a:rPr lang="fr-FR" altLang="fr-FR" sz="1600" i="1" dirty="0">
                <a:solidFill>
                  <a:srgbClr val="17375E"/>
                </a:solidFill>
                <a:sym typeface="Wingdings" charset="2"/>
              </a:rPr>
              <a:t>désigne tout ce que les individus échangent entre eux  intentionnellement ou non : signes, paroles, gestes, attitudes…</a:t>
            </a:r>
          </a:p>
          <a:p>
            <a:pPr eaLnBrk="1" hangingPunct="1"/>
            <a:endParaRPr lang="fr-FR" altLang="fr-FR" sz="1600" i="1" dirty="0">
              <a:solidFill>
                <a:srgbClr val="17375E"/>
              </a:solidFill>
              <a:sym typeface="Wingdings" charset="2"/>
            </a:endParaRPr>
          </a:p>
          <a:p>
            <a:pPr eaLnBrk="1" hangingPunct="1"/>
            <a:r>
              <a:rPr lang="fr-FR" altLang="fr-FR" sz="1600" i="1" dirty="0">
                <a:solidFill>
                  <a:srgbClr val="17375E"/>
                </a:solidFill>
                <a:sym typeface="Wingdings" charset="2"/>
              </a:rPr>
              <a:t> </a:t>
            </a:r>
            <a:r>
              <a:rPr lang="fr-FR" altLang="fr-FR" sz="1600" b="1" i="1" dirty="0">
                <a:solidFill>
                  <a:srgbClr val="17375E"/>
                </a:solidFill>
                <a:sym typeface="Wingdings" charset="2"/>
              </a:rPr>
              <a:t>Communiquer, c</a:t>
            </a:r>
            <a:r>
              <a:rPr lang="ja-JP" altLang="fr-FR" sz="1600" b="1" i="1" dirty="0">
                <a:solidFill>
                  <a:srgbClr val="17375E"/>
                </a:solidFill>
                <a:sym typeface="Wingdings" charset="2"/>
              </a:rPr>
              <a:t>’</a:t>
            </a:r>
            <a:r>
              <a:rPr lang="fr-FR" altLang="ja-JP" sz="1600" b="1" i="1" dirty="0">
                <a:solidFill>
                  <a:srgbClr val="17375E"/>
                </a:solidFill>
                <a:sym typeface="Wingdings" charset="2"/>
              </a:rPr>
              <a:t>est envisager la possibilité d</a:t>
            </a:r>
            <a:r>
              <a:rPr lang="ja-JP" altLang="fr-FR" sz="1600" b="1" i="1" dirty="0">
                <a:solidFill>
                  <a:srgbClr val="17375E"/>
                </a:solidFill>
                <a:sym typeface="Wingdings" charset="2"/>
              </a:rPr>
              <a:t>’</a:t>
            </a:r>
            <a:r>
              <a:rPr lang="fr-FR" altLang="ja-JP" sz="1600" b="1" i="1" dirty="0">
                <a:solidFill>
                  <a:srgbClr val="17375E"/>
                </a:solidFill>
                <a:sym typeface="Wingdings" charset="2"/>
              </a:rPr>
              <a:t>agir sur un autre individu pour l</a:t>
            </a:r>
            <a:r>
              <a:rPr lang="ja-JP" altLang="fr-FR" sz="1600" b="1" i="1" dirty="0">
                <a:solidFill>
                  <a:srgbClr val="17375E"/>
                </a:solidFill>
                <a:sym typeface="Wingdings" charset="2"/>
              </a:rPr>
              <a:t>’</a:t>
            </a:r>
            <a:r>
              <a:rPr lang="fr-FR" altLang="ja-JP" sz="1600" b="1" i="1" dirty="0">
                <a:solidFill>
                  <a:srgbClr val="17375E"/>
                </a:solidFill>
                <a:sym typeface="Wingdings" charset="2"/>
              </a:rPr>
              <a:t>influencer, on distinguera :</a:t>
            </a:r>
          </a:p>
          <a:p>
            <a:pPr lvl="1" eaLnBrk="1" hangingPunct="1"/>
            <a:r>
              <a:rPr lang="fr-FR" altLang="fr-FR" sz="1200" i="1" dirty="0">
                <a:solidFill>
                  <a:srgbClr val="17375E"/>
                </a:solidFill>
                <a:sym typeface="Wingdings" charset="2"/>
              </a:rPr>
              <a:t>Communication instrumentale</a:t>
            </a:r>
          </a:p>
          <a:p>
            <a:pPr lvl="1" eaLnBrk="1" hangingPunct="1"/>
            <a:r>
              <a:rPr lang="fr-FR" altLang="fr-FR" sz="1200" i="1" dirty="0">
                <a:solidFill>
                  <a:srgbClr val="17375E"/>
                </a:solidFill>
                <a:sym typeface="Wingdings" charset="2"/>
              </a:rPr>
              <a:t>Communication incidente</a:t>
            </a:r>
          </a:p>
          <a:p>
            <a:pPr lvl="1" eaLnBrk="1" hangingPunct="1"/>
            <a:r>
              <a:rPr lang="fr-FR" altLang="fr-FR" sz="1200" i="1" dirty="0">
                <a:solidFill>
                  <a:srgbClr val="17375E"/>
                </a:solidFill>
                <a:sym typeface="Wingdings" charset="2"/>
              </a:rPr>
              <a:t>Communication consommatoire</a:t>
            </a:r>
          </a:p>
          <a:p>
            <a:pPr lvl="1" eaLnBrk="1" hangingPunct="1"/>
            <a:endParaRPr lang="fr-BE" altLang="fr-FR" sz="1650" i="1" dirty="0">
              <a:solidFill>
                <a:srgbClr val="17375E"/>
              </a:solidFill>
            </a:endParaRPr>
          </a:p>
        </p:txBody>
      </p:sp>
      <p:sp>
        <p:nvSpPr>
          <p:cNvPr id="2" name="ZoneTexte 1"/>
          <p:cNvSpPr txBox="1"/>
          <p:nvPr/>
        </p:nvSpPr>
        <p:spPr bwMode="auto">
          <a:xfrm>
            <a:off x="8609610" y="653388"/>
            <a:ext cx="65" cy="153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rtlCol="0" anchor="ctr">
            <a:spAutoFit/>
          </a:bodyPr>
          <a:lstStyle/>
          <a:p>
            <a:endParaRPr lang="fr-FR" sz="1000" b="1" baseline="0" dirty="0">
              <a:solidFill>
                <a:srgbClr val="FFFFFF"/>
              </a:solidFill>
              <a:latin typeface="Verdana" charset="0"/>
              <a:cs typeface="Arial" charset="0"/>
            </a:endParaRPr>
          </a:p>
        </p:txBody>
      </p:sp>
      <p:sp>
        <p:nvSpPr>
          <p:cNvPr id="6" name="ZoneTexte 5"/>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657487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69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691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691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691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69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a:xfrm>
            <a:off x="1658042" y="547689"/>
            <a:ext cx="6561117" cy="482203"/>
          </a:xfrm>
        </p:spPr>
        <p:txBody>
          <a:bodyPr/>
          <a:lstStyle/>
          <a:p>
            <a:pPr eaLnBrk="1" hangingPunct="1"/>
            <a:r>
              <a:rPr lang="fr-BE" altLang="fr-FR" sz="2400" dirty="0">
                <a:solidFill>
                  <a:schemeClr val="tx2"/>
                </a:solidFill>
                <a:latin typeface="Book Antiqua" charset="0"/>
              </a:rPr>
              <a:t>Le </a:t>
            </a:r>
            <a:r>
              <a:rPr lang="fr-BE" altLang="fr-FR" sz="2400" dirty="0" err="1">
                <a:solidFill>
                  <a:schemeClr val="tx2"/>
                </a:solidFill>
                <a:latin typeface="Book Antiqua" charset="0"/>
              </a:rPr>
              <a:t>shéma</a:t>
            </a:r>
            <a:r>
              <a:rPr lang="fr-BE" altLang="fr-FR" sz="2400" dirty="0">
                <a:solidFill>
                  <a:schemeClr val="tx2"/>
                </a:solidFill>
                <a:latin typeface="Book Antiqua" charset="0"/>
              </a:rPr>
              <a:t> de la communication de Shannon</a:t>
            </a:r>
            <a:endParaRPr lang="fr-FR" altLang="fr-FR" sz="2400" dirty="0">
              <a:solidFill>
                <a:schemeClr val="tx2"/>
              </a:solidFill>
            </a:endParaRPr>
          </a:p>
        </p:txBody>
      </p:sp>
      <p:sp>
        <p:nvSpPr>
          <p:cNvPr id="18434" name="Espace réservé du contenu 2"/>
          <p:cNvSpPr>
            <a:spLocks noGrp="1"/>
          </p:cNvSpPr>
          <p:nvPr>
            <p:ph idx="1"/>
          </p:nvPr>
        </p:nvSpPr>
        <p:spPr/>
        <p:txBody>
          <a:bodyPr/>
          <a:lstStyle/>
          <a:p>
            <a:pPr eaLnBrk="1" hangingPunct="1">
              <a:buFont typeface="Arial" charset="0"/>
              <a:buNone/>
            </a:pPr>
            <a:endParaRPr lang="fr-FR" altLang="fr-FR">
              <a:ea typeface="ＭＳ Ｐゴシック" charset="-128"/>
            </a:endParaRPr>
          </a:p>
        </p:txBody>
      </p:sp>
      <p:sp>
        <p:nvSpPr>
          <p:cNvPr id="4" name="Rectangle 3"/>
          <p:cNvSpPr/>
          <p:nvPr/>
        </p:nvSpPr>
        <p:spPr>
          <a:xfrm>
            <a:off x="1485900" y="2286000"/>
            <a:ext cx="1095375" cy="723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sz="1500">
                <a:solidFill>
                  <a:srgbClr val="FFFFFF"/>
                </a:solidFill>
                <a:ea typeface="ＭＳ Ｐゴシック" charset="0"/>
                <a:cs typeface="ＭＳ Ｐゴシック" charset="0"/>
              </a:rPr>
              <a:t>Emetteur</a:t>
            </a:r>
          </a:p>
        </p:txBody>
      </p:sp>
      <p:sp>
        <p:nvSpPr>
          <p:cNvPr id="6" name="Rectangle 5"/>
          <p:cNvSpPr/>
          <p:nvPr/>
        </p:nvSpPr>
        <p:spPr>
          <a:xfrm>
            <a:off x="5138738" y="2299097"/>
            <a:ext cx="1019175" cy="723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500">
                <a:solidFill>
                  <a:srgbClr val="FFFFFF"/>
                </a:solidFill>
                <a:latin typeface="Calibri" charset="0"/>
              </a:rPr>
              <a:t>Décodage</a:t>
            </a:r>
          </a:p>
        </p:txBody>
      </p:sp>
      <p:sp>
        <p:nvSpPr>
          <p:cNvPr id="8" name="Rectangle 7"/>
          <p:cNvSpPr/>
          <p:nvPr/>
        </p:nvSpPr>
        <p:spPr>
          <a:xfrm>
            <a:off x="6657975" y="2299098"/>
            <a:ext cx="1000125" cy="71080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500">
                <a:solidFill>
                  <a:srgbClr val="FFFFFF"/>
                </a:solidFill>
                <a:latin typeface="Calibri" charset="0"/>
              </a:rPr>
              <a:t>Récepteur</a:t>
            </a:r>
          </a:p>
        </p:txBody>
      </p:sp>
      <p:sp>
        <p:nvSpPr>
          <p:cNvPr id="10" name="Rectangle 9"/>
          <p:cNvSpPr/>
          <p:nvPr/>
        </p:nvSpPr>
        <p:spPr>
          <a:xfrm>
            <a:off x="3048000" y="2299097"/>
            <a:ext cx="1038225" cy="723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sz="1500">
                <a:solidFill>
                  <a:srgbClr val="FFFFFF"/>
                </a:solidFill>
                <a:ea typeface="ＭＳ Ｐゴシック" charset="0"/>
                <a:cs typeface="ＭＳ Ｐゴシック" charset="0"/>
              </a:rPr>
              <a:t>Codage</a:t>
            </a:r>
          </a:p>
        </p:txBody>
      </p:sp>
      <p:sp>
        <p:nvSpPr>
          <p:cNvPr id="13" name="Flèche vers la droite 12"/>
          <p:cNvSpPr/>
          <p:nvPr/>
        </p:nvSpPr>
        <p:spPr>
          <a:xfrm>
            <a:off x="2581275" y="2509837"/>
            <a:ext cx="466725" cy="30956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342859" eaLnBrk="1" fontAlgn="auto" hangingPunct="1">
              <a:spcBef>
                <a:spcPts val="0"/>
              </a:spcBef>
              <a:spcAft>
                <a:spcPts val="0"/>
              </a:spcAft>
              <a:defRPr/>
            </a:pPr>
            <a:endParaRPr lang="fr-FR" sz="1050" dirty="0"/>
          </a:p>
        </p:txBody>
      </p:sp>
      <p:sp>
        <p:nvSpPr>
          <p:cNvPr id="15" name="Flèche vers la droite 14"/>
          <p:cNvSpPr/>
          <p:nvPr/>
        </p:nvSpPr>
        <p:spPr>
          <a:xfrm>
            <a:off x="4086225" y="2509837"/>
            <a:ext cx="1052513" cy="309563"/>
          </a:xfrm>
          <a:prstGeom prst="rightArrow">
            <a:avLst/>
          </a:prstGeom>
          <a:solidFill>
            <a:srgbClr val="FF0000">
              <a:alpha val="73000"/>
            </a:srgbClr>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a:solidFill>
                  <a:schemeClr val="tx1"/>
                </a:solidFill>
                <a:ea typeface="ＭＳ Ｐゴシック" charset="0"/>
                <a:cs typeface="ＭＳ Ｐゴシック" charset="0"/>
              </a:rPr>
              <a:t>CANAL</a:t>
            </a:r>
          </a:p>
        </p:txBody>
      </p:sp>
      <p:sp>
        <p:nvSpPr>
          <p:cNvPr id="16" name="Flèche vers la droite 15"/>
          <p:cNvSpPr/>
          <p:nvPr/>
        </p:nvSpPr>
        <p:spPr>
          <a:xfrm>
            <a:off x="6157912" y="2484835"/>
            <a:ext cx="500063" cy="30956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342859" eaLnBrk="1" fontAlgn="auto" hangingPunct="1">
              <a:spcBef>
                <a:spcPts val="0"/>
              </a:spcBef>
              <a:spcAft>
                <a:spcPts val="0"/>
              </a:spcAft>
              <a:defRPr/>
            </a:pPr>
            <a:endParaRPr lang="fr-FR" dirty="0"/>
          </a:p>
        </p:txBody>
      </p:sp>
      <p:sp>
        <p:nvSpPr>
          <p:cNvPr id="17" name="ZoneTexte 16"/>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12189461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0" grpId="0" animBg="1"/>
      <p:bldP spid="13"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611362" y="446276"/>
            <a:ext cx="6386744" cy="482203"/>
          </a:xfrm>
        </p:spPr>
        <p:txBody>
          <a:bodyPr/>
          <a:lstStyle/>
          <a:p>
            <a:pPr eaLnBrk="1" hangingPunct="1"/>
            <a:r>
              <a:rPr lang="fr-BE" altLang="fr-FR" sz="2400" dirty="0">
                <a:solidFill>
                  <a:schemeClr val="tx2"/>
                </a:solidFill>
                <a:latin typeface="Book Antiqua" charset="0"/>
              </a:rPr>
              <a:t>Le schéma de la communication de Shannon</a:t>
            </a:r>
            <a:endParaRPr lang="fr-FR" altLang="fr-FR" sz="2400" dirty="0">
              <a:solidFill>
                <a:srgbClr val="17375E"/>
              </a:solidFill>
              <a:latin typeface="Book Antiqua" charset="0"/>
            </a:endParaRPr>
          </a:p>
        </p:txBody>
      </p:sp>
      <p:sp>
        <p:nvSpPr>
          <p:cNvPr id="166915" name="Rectangle 3"/>
          <p:cNvSpPr>
            <a:spLocks noGrp="1" noChangeArrowheads="1"/>
          </p:cNvSpPr>
          <p:nvPr>
            <p:ph type="body" idx="1"/>
          </p:nvPr>
        </p:nvSpPr>
        <p:spPr>
          <a:xfrm>
            <a:off x="1485900" y="1329929"/>
            <a:ext cx="6172200" cy="3398044"/>
          </a:xfrm>
        </p:spPr>
        <p:txBody>
          <a:bodyPr/>
          <a:lstStyle/>
          <a:p>
            <a:pPr eaLnBrk="1" hangingPunct="1"/>
            <a:r>
              <a:rPr lang="fr-FR" altLang="fr-FR" sz="1800" i="1">
                <a:solidFill>
                  <a:srgbClr val="17375E"/>
                </a:solidFill>
              </a:rPr>
              <a:t>Le </a:t>
            </a:r>
            <a:r>
              <a:rPr lang="fr-FR" altLang="fr-FR" sz="1800" i="1">
                <a:solidFill>
                  <a:srgbClr val="FF0000"/>
                </a:solidFill>
              </a:rPr>
              <a:t>canal</a:t>
            </a:r>
            <a:r>
              <a:rPr lang="fr-FR" altLang="fr-FR" sz="1800" i="1">
                <a:solidFill>
                  <a:srgbClr val="17375E"/>
                </a:solidFill>
              </a:rPr>
              <a:t>: c</a:t>
            </a:r>
            <a:r>
              <a:rPr lang="ja-JP" altLang="fr-FR" sz="1800" i="1">
                <a:solidFill>
                  <a:srgbClr val="17375E"/>
                </a:solidFill>
              </a:rPr>
              <a:t>’</a:t>
            </a:r>
            <a:r>
              <a:rPr lang="fr-FR" altLang="ja-JP" sz="1800" i="1">
                <a:solidFill>
                  <a:srgbClr val="17375E"/>
                </a:solidFill>
              </a:rPr>
              <a:t>est l</a:t>
            </a:r>
            <a:r>
              <a:rPr lang="ja-JP" altLang="fr-FR" sz="1800" i="1">
                <a:solidFill>
                  <a:srgbClr val="17375E"/>
                </a:solidFill>
              </a:rPr>
              <a:t>’</a:t>
            </a:r>
            <a:r>
              <a:rPr lang="fr-FR" altLang="ja-JP" sz="1800" i="1">
                <a:solidFill>
                  <a:srgbClr val="17375E"/>
                </a:solidFill>
              </a:rPr>
              <a:t>aspect matériel de la communication</a:t>
            </a:r>
          </a:p>
          <a:p>
            <a:pPr lvl="1" eaLnBrk="1" hangingPunct="1"/>
            <a:r>
              <a:rPr lang="fr-FR" altLang="fr-FR" sz="1500" i="1">
                <a:solidFill>
                  <a:srgbClr val="17375E"/>
                </a:solidFill>
              </a:rPr>
              <a:t>La parole </a:t>
            </a:r>
          </a:p>
          <a:p>
            <a:pPr lvl="1" eaLnBrk="1" hangingPunct="1"/>
            <a:r>
              <a:rPr lang="fr-FR" altLang="fr-FR" sz="1500" i="1">
                <a:solidFill>
                  <a:srgbClr val="17375E"/>
                </a:solidFill>
              </a:rPr>
              <a:t>L</a:t>
            </a:r>
            <a:r>
              <a:rPr lang="ja-JP" altLang="fr-FR" sz="1500" i="1">
                <a:solidFill>
                  <a:srgbClr val="17375E"/>
                </a:solidFill>
              </a:rPr>
              <a:t>’</a:t>
            </a:r>
            <a:r>
              <a:rPr lang="fr-FR" altLang="ja-JP" sz="1500" i="1">
                <a:solidFill>
                  <a:srgbClr val="17375E"/>
                </a:solidFill>
              </a:rPr>
              <a:t>écriture</a:t>
            </a:r>
          </a:p>
          <a:p>
            <a:pPr lvl="1" eaLnBrk="1" hangingPunct="1"/>
            <a:r>
              <a:rPr lang="fr-FR" altLang="fr-FR" sz="1500" i="1">
                <a:solidFill>
                  <a:srgbClr val="17375E"/>
                </a:solidFill>
              </a:rPr>
              <a:t>Les gestes et signes</a:t>
            </a:r>
          </a:p>
          <a:p>
            <a:pPr lvl="1" eaLnBrk="1" hangingPunct="1"/>
            <a:endParaRPr lang="fr-FR" altLang="fr-FR" sz="1500" i="1">
              <a:solidFill>
                <a:srgbClr val="17375E"/>
              </a:solidFill>
            </a:endParaRPr>
          </a:p>
          <a:p>
            <a:pPr eaLnBrk="1" hangingPunct="1"/>
            <a:r>
              <a:rPr lang="fr-FR" altLang="fr-FR" sz="1800" i="1">
                <a:solidFill>
                  <a:srgbClr val="17375E"/>
                </a:solidFill>
              </a:rPr>
              <a:t>Le </a:t>
            </a:r>
            <a:r>
              <a:rPr lang="fr-FR" altLang="fr-FR" sz="1800" i="1">
                <a:solidFill>
                  <a:srgbClr val="FF0000"/>
                </a:solidFill>
              </a:rPr>
              <a:t>code</a:t>
            </a:r>
            <a:r>
              <a:rPr lang="fr-FR" altLang="fr-FR" sz="1800" i="1">
                <a:solidFill>
                  <a:srgbClr val="17375E"/>
                </a:solidFill>
              </a:rPr>
              <a:t>: il permet la compréhension à partir de protocoles communs</a:t>
            </a:r>
          </a:p>
          <a:p>
            <a:pPr lvl="1" eaLnBrk="1" hangingPunct="1"/>
            <a:r>
              <a:rPr lang="fr-FR" altLang="fr-FR" sz="1500" i="1">
                <a:solidFill>
                  <a:srgbClr val="17375E"/>
                </a:solidFill>
              </a:rPr>
              <a:t>Morse, signaux visuels ou lumineux</a:t>
            </a:r>
          </a:p>
          <a:p>
            <a:pPr lvl="1" eaLnBrk="1" hangingPunct="1"/>
            <a:r>
              <a:rPr lang="fr-FR" altLang="fr-FR" sz="1500" i="1">
                <a:solidFill>
                  <a:srgbClr val="17375E"/>
                </a:solidFill>
              </a:rPr>
              <a:t>Le langage, les langues</a:t>
            </a:r>
          </a:p>
          <a:p>
            <a:pPr lvl="1" eaLnBrk="1" hangingPunct="1"/>
            <a:r>
              <a:rPr lang="fr-FR" altLang="fr-FR" sz="1500" i="1">
                <a:solidFill>
                  <a:srgbClr val="17375E"/>
                </a:solidFill>
              </a:rPr>
              <a:t>L</a:t>
            </a:r>
            <a:r>
              <a:rPr lang="ja-JP" altLang="fr-FR" sz="1500" i="1">
                <a:solidFill>
                  <a:srgbClr val="17375E"/>
                </a:solidFill>
              </a:rPr>
              <a:t>’</a:t>
            </a:r>
            <a:r>
              <a:rPr lang="fr-FR" altLang="ja-JP" sz="1500" i="1">
                <a:solidFill>
                  <a:srgbClr val="17375E"/>
                </a:solidFill>
              </a:rPr>
              <a:t>expression artistique</a:t>
            </a:r>
          </a:p>
          <a:p>
            <a:pPr lvl="1" eaLnBrk="1" hangingPunct="1"/>
            <a:r>
              <a:rPr lang="fr-FR" altLang="fr-FR" sz="1500" i="1">
                <a:solidFill>
                  <a:srgbClr val="17375E"/>
                </a:solidFill>
              </a:rPr>
              <a:t>La signalisation</a:t>
            </a:r>
          </a:p>
          <a:p>
            <a:pPr lvl="1" eaLnBrk="1" hangingPunct="1">
              <a:buFont typeface="Arial" charset="0"/>
              <a:buNone/>
            </a:pPr>
            <a:endParaRPr lang="fr-BE" altLang="fr-FR" sz="1650" i="1">
              <a:solidFill>
                <a:srgbClr val="17375E"/>
              </a:solidFill>
            </a:endParaRPr>
          </a:p>
          <a:p>
            <a:pPr lvl="1" eaLnBrk="1" hangingPunct="1"/>
            <a:endParaRPr lang="fr-BE" altLang="fr-FR" sz="1650" i="1">
              <a:solidFill>
                <a:srgbClr val="17375E"/>
              </a:solidFill>
            </a:endParaRPr>
          </a:p>
        </p:txBody>
      </p:sp>
      <p:sp>
        <p:nvSpPr>
          <p:cNvPr id="4" name="ZoneTexte 3"/>
          <p:cNvSpPr txBox="1"/>
          <p:nvPr/>
        </p:nvSpPr>
        <p:spPr bwMode="auto">
          <a:xfrm>
            <a:off x="7812910" y="0"/>
            <a:ext cx="1331089"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2059031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fade">
                                      <p:cBhvr>
                                        <p:cTn id="7" dur="2000"/>
                                        <p:tgtEl>
                                          <p:spTgt spid="1669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6915">
                                            <p:txEl>
                                              <p:pRg st="1" end="1"/>
                                            </p:txEl>
                                          </p:spTgt>
                                        </p:tgtEl>
                                        <p:attrNameLst>
                                          <p:attrName>style.visibility</p:attrName>
                                        </p:attrNameLst>
                                      </p:cBhvr>
                                      <p:to>
                                        <p:strVal val="visible"/>
                                      </p:to>
                                    </p:set>
                                    <p:animEffect transition="in" filter="fade">
                                      <p:cBhvr>
                                        <p:cTn id="10" dur="2000"/>
                                        <p:tgtEl>
                                          <p:spTgt spid="16691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6915">
                                            <p:txEl>
                                              <p:pRg st="2" end="2"/>
                                            </p:txEl>
                                          </p:spTgt>
                                        </p:tgtEl>
                                        <p:attrNameLst>
                                          <p:attrName>style.visibility</p:attrName>
                                        </p:attrNameLst>
                                      </p:cBhvr>
                                      <p:to>
                                        <p:strVal val="visible"/>
                                      </p:to>
                                    </p:set>
                                    <p:animEffect transition="in" filter="fade">
                                      <p:cBhvr>
                                        <p:cTn id="13" dur="2000"/>
                                        <p:tgtEl>
                                          <p:spTgt spid="16691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6915">
                                            <p:txEl>
                                              <p:pRg st="3" end="3"/>
                                            </p:txEl>
                                          </p:spTgt>
                                        </p:tgtEl>
                                        <p:attrNameLst>
                                          <p:attrName>style.visibility</p:attrName>
                                        </p:attrNameLst>
                                      </p:cBhvr>
                                      <p:to>
                                        <p:strVal val="visible"/>
                                      </p:to>
                                    </p:set>
                                    <p:animEffect transition="in" filter="fade">
                                      <p:cBhvr>
                                        <p:cTn id="16" dur="2000"/>
                                        <p:tgtEl>
                                          <p:spTgt spid="166915">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66915">
                                            <p:txEl>
                                              <p:pRg st="5" end="5"/>
                                            </p:txEl>
                                          </p:spTgt>
                                        </p:tgtEl>
                                        <p:attrNameLst>
                                          <p:attrName>style.visibility</p:attrName>
                                        </p:attrNameLst>
                                      </p:cBhvr>
                                      <p:to>
                                        <p:strVal val="visible"/>
                                      </p:to>
                                    </p:set>
                                    <p:animEffect transition="in" filter="fade">
                                      <p:cBhvr>
                                        <p:cTn id="21" dur="2000"/>
                                        <p:tgtEl>
                                          <p:spTgt spid="166915">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66915">
                                            <p:txEl>
                                              <p:pRg st="6" end="6"/>
                                            </p:txEl>
                                          </p:spTgt>
                                        </p:tgtEl>
                                        <p:attrNameLst>
                                          <p:attrName>style.visibility</p:attrName>
                                        </p:attrNameLst>
                                      </p:cBhvr>
                                      <p:to>
                                        <p:strVal val="visible"/>
                                      </p:to>
                                    </p:set>
                                    <p:animEffect transition="in" filter="fade">
                                      <p:cBhvr>
                                        <p:cTn id="24" dur="2000"/>
                                        <p:tgtEl>
                                          <p:spTgt spid="166915">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66915">
                                            <p:txEl>
                                              <p:pRg st="7" end="7"/>
                                            </p:txEl>
                                          </p:spTgt>
                                        </p:tgtEl>
                                        <p:attrNameLst>
                                          <p:attrName>style.visibility</p:attrName>
                                        </p:attrNameLst>
                                      </p:cBhvr>
                                      <p:to>
                                        <p:strVal val="visible"/>
                                      </p:to>
                                    </p:set>
                                    <p:animEffect transition="in" filter="fade">
                                      <p:cBhvr>
                                        <p:cTn id="27" dur="2000"/>
                                        <p:tgtEl>
                                          <p:spTgt spid="166915">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66915">
                                            <p:txEl>
                                              <p:pRg st="8" end="8"/>
                                            </p:txEl>
                                          </p:spTgt>
                                        </p:tgtEl>
                                        <p:attrNameLst>
                                          <p:attrName>style.visibility</p:attrName>
                                        </p:attrNameLst>
                                      </p:cBhvr>
                                      <p:to>
                                        <p:strVal val="visible"/>
                                      </p:to>
                                    </p:set>
                                    <p:animEffect transition="in" filter="fade">
                                      <p:cBhvr>
                                        <p:cTn id="30" dur="2000"/>
                                        <p:tgtEl>
                                          <p:spTgt spid="166915">
                                            <p:txEl>
                                              <p:pRg st="8" end="8"/>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66915">
                                            <p:txEl>
                                              <p:pRg st="9" end="9"/>
                                            </p:txEl>
                                          </p:spTgt>
                                        </p:tgtEl>
                                        <p:attrNameLst>
                                          <p:attrName>style.visibility</p:attrName>
                                        </p:attrNameLst>
                                      </p:cBhvr>
                                      <p:to>
                                        <p:strVal val="visible"/>
                                      </p:to>
                                    </p:set>
                                    <p:animEffect transition="in" filter="fade">
                                      <p:cBhvr>
                                        <p:cTn id="33" dur="2000"/>
                                        <p:tgtEl>
                                          <p:spTgt spid="1669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222659" y="1221700"/>
            <a:ext cx="5248275" cy="512801"/>
          </a:xfrm>
        </p:spPr>
        <p:txBody>
          <a:bodyPr>
            <a:normAutofit fontScale="90000"/>
          </a:bodyPr>
          <a:lstStyle/>
          <a:p>
            <a:r>
              <a:rPr lang="fr-BE" sz="1800" dirty="0">
                <a:solidFill>
                  <a:srgbClr val="C00000"/>
                </a:solidFill>
                <a:latin typeface="Book Antiqua"/>
                <a:cs typeface="Book Antiqua"/>
              </a:rPr>
              <a:t>Le shéma de la communication de Shannon</a:t>
            </a:r>
            <a:br>
              <a:rPr lang="fr-BE" sz="1800" dirty="0">
                <a:solidFill>
                  <a:srgbClr val="C00000"/>
                </a:solidFill>
                <a:latin typeface="Book Antiqua"/>
                <a:cs typeface="Book Antiqua"/>
              </a:rPr>
            </a:br>
            <a:r>
              <a:rPr lang="fr-BE" sz="1800" dirty="0">
                <a:solidFill>
                  <a:srgbClr val="C00000"/>
                </a:solidFill>
                <a:latin typeface="Book Antiqua"/>
                <a:cs typeface="Book Antiqua"/>
              </a:rPr>
              <a:t>Le Feed back</a:t>
            </a:r>
            <a:endParaRPr lang="fr-FR" sz="1800" dirty="0">
              <a:solidFill>
                <a:srgbClr val="C00000"/>
              </a:solidFill>
              <a:latin typeface="Book Antiqua"/>
              <a:cs typeface="Book Antiqua"/>
            </a:endParaRPr>
          </a:p>
        </p:txBody>
      </p:sp>
      <p:sp>
        <p:nvSpPr>
          <p:cNvPr id="166915" name="Rectangle 3"/>
          <p:cNvSpPr>
            <a:spLocks noGrp="1" noChangeArrowheads="1"/>
          </p:cNvSpPr>
          <p:nvPr>
            <p:ph idx="1"/>
          </p:nvPr>
        </p:nvSpPr>
        <p:spPr>
          <a:xfrm>
            <a:off x="1485900" y="2015729"/>
            <a:ext cx="6172200" cy="2474119"/>
          </a:xfrm>
        </p:spPr>
        <p:txBody>
          <a:bodyPr>
            <a:normAutofit/>
          </a:bodyPr>
          <a:lstStyle/>
          <a:p>
            <a:r>
              <a:rPr lang="fr-FR" sz="1500" i="1" dirty="0">
                <a:solidFill>
                  <a:srgbClr val="17375E"/>
                </a:solidFill>
              </a:rPr>
              <a:t>Le </a:t>
            </a:r>
            <a:r>
              <a:rPr lang="fr-FR" sz="1500" i="1" dirty="0" err="1">
                <a:solidFill>
                  <a:srgbClr val="17375E"/>
                </a:solidFill>
              </a:rPr>
              <a:t>feed</a:t>
            </a:r>
            <a:r>
              <a:rPr lang="fr-FR" sz="1500" i="1" dirty="0">
                <a:solidFill>
                  <a:srgbClr val="17375E"/>
                </a:solidFill>
              </a:rPr>
              <a:t> back est l’élément essentiel qui fait de la communication un système autorégulé</a:t>
            </a:r>
          </a:p>
          <a:p>
            <a:r>
              <a:rPr lang="fr-FR" sz="1500" i="1" dirty="0">
                <a:solidFill>
                  <a:srgbClr val="17375E"/>
                </a:solidFill>
              </a:rPr>
              <a:t>Il suppose la non rigidité des rôles: émetteur / récepteur</a:t>
            </a:r>
          </a:p>
          <a:p>
            <a:r>
              <a:rPr lang="fr-FR" sz="1500" i="1" dirty="0">
                <a:solidFill>
                  <a:srgbClr val="17375E"/>
                </a:solidFill>
              </a:rPr>
              <a:t>Lois générales:</a:t>
            </a:r>
          </a:p>
          <a:p>
            <a:pPr lvl="1"/>
            <a:r>
              <a:rPr lang="fr-FR" sz="1200" i="1" dirty="0">
                <a:solidFill>
                  <a:srgbClr val="17375E"/>
                </a:solidFill>
              </a:rPr>
              <a:t>Facteur de compréhension</a:t>
            </a:r>
          </a:p>
          <a:p>
            <a:pPr lvl="1"/>
            <a:r>
              <a:rPr lang="fr-FR" sz="1200" i="1" dirty="0">
                <a:solidFill>
                  <a:srgbClr val="17375E"/>
                </a:solidFill>
              </a:rPr>
              <a:t>Développe la confiance mutuelle</a:t>
            </a:r>
          </a:p>
          <a:p>
            <a:pPr lvl="1"/>
            <a:r>
              <a:rPr lang="fr-FR" sz="1200" i="1" dirty="0">
                <a:solidFill>
                  <a:srgbClr val="17375E"/>
                </a:solidFill>
              </a:rPr>
              <a:t>Demande du temps</a:t>
            </a:r>
          </a:p>
          <a:p>
            <a:pPr lvl="1"/>
            <a:r>
              <a:rPr lang="fr-FR" sz="1200" i="1" dirty="0">
                <a:solidFill>
                  <a:srgbClr val="17375E"/>
                </a:solidFill>
              </a:rPr>
              <a:t>Accroît l’expérience de l’émetteur</a:t>
            </a:r>
          </a:p>
          <a:p>
            <a:pPr lvl="1"/>
            <a:r>
              <a:rPr lang="fr-FR" sz="1200" i="1" dirty="0">
                <a:solidFill>
                  <a:srgbClr val="17375E"/>
                </a:solidFill>
              </a:rPr>
              <a:t>Son absence engendre le doute chez l’émetteur</a:t>
            </a:r>
          </a:p>
          <a:p>
            <a:pPr lvl="1"/>
            <a:r>
              <a:rPr lang="fr-FR" sz="1200" i="1" dirty="0">
                <a:solidFill>
                  <a:srgbClr val="17375E"/>
                </a:solidFill>
              </a:rPr>
              <a:t>Son absence génère l’hostilité chez le récepteur</a:t>
            </a:r>
          </a:p>
          <a:p>
            <a:pPr lvl="1"/>
            <a:endParaRPr lang="fr-FR" sz="1200" i="1" dirty="0">
              <a:solidFill>
                <a:srgbClr val="17375E"/>
              </a:solidFill>
            </a:endParaRPr>
          </a:p>
          <a:p>
            <a:pPr lvl="1">
              <a:buNone/>
            </a:pPr>
            <a:endParaRPr lang="fr-BE" sz="1650" i="1" dirty="0">
              <a:solidFill>
                <a:srgbClr val="17375E"/>
              </a:solidFill>
            </a:endParaRPr>
          </a:p>
          <a:p>
            <a:pPr lvl="1"/>
            <a:endParaRPr lang="fr-BE" sz="1650" i="1" dirty="0">
              <a:solidFill>
                <a:srgbClr val="17375E"/>
              </a:solidFill>
            </a:endParaRPr>
          </a:p>
        </p:txBody>
      </p:sp>
      <p:cxnSp>
        <p:nvCxnSpPr>
          <p:cNvPr id="6" name="Connecteur droit 5">
            <a:extLst>
              <a:ext uri="{FF2B5EF4-FFF2-40B4-BE49-F238E27FC236}">
                <a16:creationId xmlns:a16="http://schemas.microsoft.com/office/drawing/2014/main" id="{B6C9AE0F-9C07-5042-B476-7DBC8385EEBE}"/>
              </a:ext>
            </a:extLst>
          </p:cNvPr>
          <p:cNvCxnSpPr/>
          <p:nvPr/>
        </p:nvCxnSpPr>
        <p:spPr>
          <a:xfrm>
            <a:off x="2357438" y="465535"/>
            <a:ext cx="550902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A75100AD-A3F9-444E-950F-5EFDE3E0580E}"/>
              </a:ext>
            </a:extLst>
          </p:cNvPr>
          <p:cNvSpPr txBox="1">
            <a:spLocks noChangeArrowheads="1"/>
          </p:cNvSpPr>
          <p:nvPr/>
        </p:nvSpPr>
        <p:spPr bwMode="auto">
          <a:xfrm>
            <a:off x="4848225" y="311944"/>
            <a:ext cx="2862263" cy="276999"/>
          </a:xfrm>
          <a:prstGeom prst="rect">
            <a:avLst/>
          </a:prstGeom>
          <a:solidFill>
            <a:schemeClr val="bg1"/>
          </a:solidFill>
          <a:ln w="9525">
            <a:noFill/>
            <a:miter lim="800000"/>
            <a:headEnd/>
            <a:tailEnd/>
          </a:ln>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200" b="1" i="1" dirty="0">
                <a:solidFill>
                  <a:srgbClr val="C00000"/>
                </a:solidFill>
                <a:effectLst>
                  <a:outerShdw blurRad="38100" dist="38100" dir="2700000" algn="tl">
                    <a:srgbClr val="C0C0C0"/>
                  </a:outerShdw>
                </a:effectLst>
                <a:latin typeface="Berlin Sans FB Demi" charset="0"/>
              </a:rPr>
              <a:t>Le </a:t>
            </a:r>
            <a:r>
              <a:rPr lang="fr-FR" altLang="fr-FR" sz="1200" b="1" i="1" dirty="0" err="1">
                <a:solidFill>
                  <a:srgbClr val="C00000"/>
                </a:solidFill>
                <a:effectLst>
                  <a:outerShdw blurRad="38100" dist="38100" dir="2700000" algn="tl">
                    <a:srgbClr val="C0C0C0"/>
                  </a:outerShdw>
                </a:effectLst>
                <a:latin typeface="Berlin Sans FB Demi" charset="0"/>
              </a:rPr>
              <a:t>feed</a:t>
            </a:r>
            <a:r>
              <a:rPr lang="fr-FR" altLang="fr-FR" sz="1200" b="1" i="1" dirty="0">
                <a:solidFill>
                  <a:srgbClr val="C00000"/>
                </a:solidFill>
                <a:effectLst>
                  <a:outerShdw blurRad="38100" dist="38100" dir="2700000" algn="tl">
                    <a:srgbClr val="C0C0C0"/>
                  </a:outerShdw>
                </a:effectLst>
                <a:latin typeface="Berlin Sans FB Demi" charset="0"/>
              </a:rPr>
              <a:t> back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fade">
                                      <p:cBhvr>
                                        <p:cTn id="7" dur="2000"/>
                                        <p:tgtEl>
                                          <p:spTgt spid="166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6915">
                                            <p:txEl>
                                              <p:pRg st="1" end="1"/>
                                            </p:txEl>
                                          </p:spTgt>
                                        </p:tgtEl>
                                        <p:attrNameLst>
                                          <p:attrName>style.visibility</p:attrName>
                                        </p:attrNameLst>
                                      </p:cBhvr>
                                      <p:to>
                                        <p:strVal val="visible"/>
                                      </p:to>
                                    </p:set>
                                    <p:animEffect transition="in" filter="fade">
                                      <p:cBhvr>
                                        <p:cTn id="12" dur="2000"/>
                                        <p:tgtEl>
                                          <p:spTgt spid="166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6915">
                                            <p:txEl>
                                              <p:pRg st="2" end="2"/>
                                            </p:txEl>
                                          </p:spTgt>
                                        </p:tgtEl>
                                        <p:attrNameLst>
                                          <p:attrName>style.visibility</p:attrName>
                                        </p:attrNameLst>
                                      </p:cBhvr>
                                      <p:to>
                                        <p:strVal val="visible"/>
                                      </p:to>
                                    </p:set>
                                    <p:animEffect transition="in" filter="fade">
                                      <p:cBhvr>
                                        <p:cTn id="17" dur="2000"/>
                                        <p:tgtEl>
                                          <p:spTgt spid="166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6915">
                                            <p:txEl>
                                              <p:pRg st="3" end="3"/>
                                            </p:txEl>
                                          </p:spTgt>
                                        </p:tgtEl>
                                        <p:attrNameLst>
                                          <p:attrName>style.visibility</p:attrName>
                                        </p:attrNameLst>
                                      </p:cBhvr>
                                      <p:to>
                                        <p:strVal val="visible"/>
                                      </p:to>
                                    </p:set>
                                    <p:animEffect transition="in" filter="fade">
                                      <p:cBhvr>
                                        <p:cTn id="22" dur="2000"/>
                                        <p:tgtEl>
                                          <p:spTgt spid="1669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6915">
                                            <p:txEl>
                                              <p:pRg st="4" end="4"/>
                                            </p:txEl>
                                          </p:spTgt>
                                        </p:tgtEl>
                                        <p:attrNameLst>
                                          <p:attrName>style.visibility</p:attrName>
                                        </p:attrNameLst>
                                      </p:cBhvr>
                                      <p:to>
                                        <p:strVal val="visible"/>
                                      </p:to>
                                    </p:set>
                                    <p:animEffect transition="in" filter="fade">
                                      <p:cBhvr>
                                        <p:cTn id="27" dur="2000"/>
                                        <p:tgtEl>
                                          <p:spTgt spid="1669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6915">
                                            <p:txEl>
                                              <p:pRg st="5" end="5"/>
                                            </p:txEl>
                                          </p:spTgt>
                                        </p:tgtEl>
                                        <p:attrNameLst>
                                          <p:attrName>style.visibility</p:attrName>
                                        </p:attrNameLst>
                                      </p:cBhvr>
                                      <p:to>
                                        <p:strVal val="visible"/>
                                      </p:to>
                                    </p:set>
                                    <p:animEffect transition="in" filter="fade">
                                      <p:cBhvr>
                                        <p:cTn id="32" dur="2000"/>
                                        <p:tgtEl>
                                          <p:spTgt spid="1669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6915">
                                            <p:txEl>
                                              <p:pRg st="6" end="6"/>
                                            </p:txEl>
                                          </p:spTgt>
                                        </p:tgtEl>
                                        <p:attrNameLst>
                                          <p:attrName>style.visibility</p:attrName>
                                        </p:attrNameLst>
                                      </p:cBhvr>
                                      <p:to>
                                        <p:strVal val="visible"/>
                                      </p:to>
                                    </p:set>
                                    <p:animEffect transition="in" filter="fade">
                                      <p:cBhvr>
                                        <p:cTn id="37" dur="2000"/>
                                        <p:tgtEl>
                                          <p:spTgt spid="1669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6915">
                                            <p:txEl>
                                              <p:pRg st="7" end="7"/>
                                            </p:txEl>
                                          </p:spTgt>
                                        </p:tgtEl>
                                        <p:attrNameLst>
                                          <p:attrName>style.visibility</p:attrName>
                                        </p:attrNameLst>
                                      </p:cBhvr>
                                      <p:to>
                                        <p:strVal val="visible"/>
                                      </p:to>
                                    </p:set>
                                    <p:animEffect transition="in" filter="fade">
                                      <p:cBhvr>
                                        <p:cTn id="42" dur="2000"/>
                                        <p:tgtEl>
                                          <p:spTgt spid="1669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6915">
                                            <p:txEl>
                                              <p:pRg st="8" end="8"/>
                                            </p:txEl>
                                          </p:spTgt>
                                        </p:tgtEl>
                                        <p:attrNameLst>
                                          <p:attrName>style.visibility</p:attrName>
                                        </p:attrNameLst>
                                      </p:cBhvr>
                                      <p:to>
                                        <p:strVal val="visible"/>
                                      </p:to>
                                    </p:set>
                                    <p:animEffect transition="in" filter="fade">
                                      <p:cBhvr>
                                        <p:cTn id="47" dur="2000"/>
                                        <p:tgtEl>
                                          <p:spTgt spid="1669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2372915" y="1040607"/>
            <a:ext cx="4991100" cy="857250"/>
          </a:xfrm>
        </p:spPr>
        <p:txBody>
          <a:bodyPr>
            <a:normAutofit/>
          </a:bodyPr>
          <a:lstStyle/>
          <a:p>
            <a:r>
              <a:rPr lang="fr-BE" sz="1800" dirty="0">
                <a:solidFill>
                  <a:srgbClr val="FF0000"/>
                </a:solidFill>
                <a:latin typeface="Book Antiqua"/>
                <a:cs typeface="Book Antiqua"/>
              </a:rPr>
              <a:t>Le shéma de la communication de Shannon</a:t>
            </a:r>
            <a:br>
              <a:rPr lang="fr-BE" sz="1800" dirty="0">
                <a:solidFill>
                  <a:srgbClr val="FF0000"/>
                </a:solidFill>
                <a:latin typeface="Book Antiqua"/>
                <a:cs typeface="Book Antiqua"/>
              </a:rPr>
            </a:br>
            <a:r>
              <a:rPr lang="fr-BE" sz="1800" dirty="0">
                <a:solidFill>
                  <a:srgbClr val="FF0000"/>
                </a:solidFill>
                <a:latin typeface="Book Antiqua"/>
                <a:cs typeface="Book Antiqua"/>
              </a:rPr>
              <a:t>Le Feed back</a:t>
            </a:r>
            <a:endParaRPr lang="fr-FR" sz="1800" dirty="0">
              <a:solidFill>
                <a:srgbClr val="FF0000"/>
              </a:solidFill>
              <a:latin typeface="Book Antiqua"/>
              <a:cs typeface="Book Antiqua"/>
            </a:endParaRPr>
          </a:p>
        </p:txBody>
      </p:sp>
      <p:sp>
        <p:nvSpPr>
          <p:cNvPr id="166915" name="Rectangle 3"/>
          <p:cNvSpPr>
            <a:spLocks noGrp="1" noChangeArrowheads="1"/>
          </p:cNvSpPr>
          <p:nvPr>
            <p:ph idx="1"/>
          </p:nvPr>
        </p:nvSpPr>
        <p:spPr>
          <a:xfrm>
            <a:off x="1485900" y="1897857"/>
            <a:ext cx="6172200" cy="2838450"/>
          </a:xfrm>
        </p:spPr>
        <p:txBody>
          <a:bodyPr>
            <a:normAutofit lnSpcReduction="10000"/>
          </a:bodyPr>
          <a:lstStyle/>
          <a:p>
            <a:r>
              <a:rPr lang="fr-FR" sz="1800" i="1" dirty="0"/>
              <a:t>Synthèse sur le </a:t>
            </a:r>
            <a:r>
              <a:rPr lang="fr-FR" sz="1800" i="1" dirty="0" err="1"/>
              <a:t>Feed</a:t>
            </a:r>
            <a:r>
              <a:rPr lang="fr-FR" sz="1800" i="1" dirty="0"/>
              <a:t> back</a:t>
            </a:r>
            <a:endParaRPr lang="fr-FR" sz="1500" i="1" dirty="0"/>
          </a:p>
          <a:p>
            <a:pPr lvl="1"/>
            <a:r>
              <a:rPr lang="fr-FR" sz="1500" i="1" dirty="0">
                <a:solidFill>
                  <a:srgbClr val="17375E"/>
                </a:solidFill>
              </a:rPr>
              <a:t>La communication ne s’effectue pas en sens unique</a:t>
            </a:r>
          </a:p>
          <a:p>
            <a:pPr lvl="1"/>
            <a:r>
              <a:rPr lang="fr-FR" sz="1500" i="1" dirty="0">
                <a:solidFill>
                  <a:srgbClr val="17375E"/>
                </a:solidFill>
              </a:rPr>
              <a:t>Informations perçues par l’émetteur de la réaction du récepteur</a:t>
            </a:r>
          </a:p>
          <a:p>
            <a:pPr lvl="1"/>
            <a:r>
              <a:rPr lang="fr-FR" sz="1500" i="1" dirty="0">
                <a:solidFill>
                  <a:srgbClr val="17375E"/>
                </a:solidFill>
              </a:rPr>
              <a:t>Ne pas dépasser la capacité de réceptivité</a:t>
            </a:r>
          </a:p>
          <a:p>
            <a:pPr lvl="1"/>
            <a:r>
              <a:rPr lang="fr-FR" sz="1500" i="1" dirty="0">
                <a:solidFill>
                  <a:srgbClr val="17375E"/>
                </a:solidFill>
              </a:rPr>
              <a:t>Ces informations sont explicites ou implicites</a:t>
            </a:r>
          </a:p>
          <a:p>
            <a:pPr lvl="1"/>
            <a:r>
              <a:rPr lang="fr-FR" sz="1500" i="1" dirty="0">
                <a:solidFill>
                  <a:srgbClr val="17375E"/>
                </a:solidFill>
              </a:rPr>
              <a:t>L’émetteur doit y être attentif, avancer pas à pas</a:t>
            </a:r>
          </a:p>
          <a:p>
            <a:pPr lvl="1"/>
            <a:r>
              <a:rPr lang="fr-FR" sz="1500" i="1" dirty="0">
                <a:solidFill>
                  <a:srgbClr val="17375E"/>
                </a:solidFill>
              </a:rPr>
              <a:t>Il doit amener l’émetteur à ajuster sa communication</a:t>
            </a:r>
          </a:p>
          <a:p>
            <a:pPr lvl="1"/>
            <a:r>
              <a:rPr lang="fr-FR" sz="1500" i="1" dirty="0">
                <a:solidFill>
                  <a:srgbClr val="17375E"/>
                </a:solidFill>
              </a:rPr>
              <a:t>Il fait de la communication un processus dynamique</a:t>
            </a:r>
          </a:p>
          <a:p>
            <a:pPr lvl="1"/>
            <a:r>
              <a:rPr lang="fr-FR" sz="1500" i="1" dirty="0">
                <a:solidFill>
                  <a:srgbClr val="17375E"/>
                </a:solidFill>
              </a:rPr>
              <a:t>Veiller à tous les obstacles de la relation interpersonnelle</a:t>
            </a:r>
          </a:p>
          <a:p>
            <a:pPr lvl="1"/>
            <a:r>
              <a:rPr lang="fr-FR" sz="1500" i="1" dirty="0">
                <a:solidFill>
                  <a:srgbClr val="17375E"/>
                </a:solidFill>
              </a:rPr>
              <a:t>Développer un climat socio affectif chaleureux</a:t>
            </a:r>
          </a:p>
          <a:p>
            <a:pPr lvl="1">
              <a:buNone/>
            </a:pPr>
            <a:endParaRPr lang="fr-BE" sz="1650" i="1" dirty="0">
              <a:solidFill>
                <a:srgbClr val="17375E"/>
              </a:solidFill>
            </a:endParaRPr>
          </a:p>
        </p:txBody>
      </p:sp>
      <p:cxnSp>
        <p:nvCxnSpPr>
          <p:cNvPr id="5" name="Connecteur droit 4">
            <a:extLst>
              <a:ext uri="{FF2B5EF4-FFF2-40B4-BE49-F238E27FC236}">
                <a16:creationId xmlns:a16="http://schemas.microsoft.com/office/drawing/2014/main" id="{DB6C1AA2-5DD5-6349-B927-E0E248E04BA2}"/>
              </a:ext>
            </a:extLst>
          </p:cNvPr>
          <p:cNvCxnSpPr/>
          <p:nvPr/>
        </p:nvCxnSpPr>
        <p:spPr>
          <a:xfrm>
            <a:off x="2357438" y="465535"/>
            <a:ext cx="5509022"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C8B8D1D3-A242-CD4F-B3BE-57C3E18E152F}"/>
              </a:ext>
            </a:extLst>
          </p:cNvPr>
          <p:cNvSpPr txBox="1">
            <a:spLocks noChangeArrowheads="1"/>
          </p:cNvSpPr>
          <p:nvPr/>
        </p:nvSpPr>
        <p:spPr bwMode="auto">
          <a:xfrm>
            <a:off x="4848225" y="311944"/>
            <a:ext cx="2862263" cy="276999"/>
          </a:xfrm>
          <a:prstGeom prst="rect">
            <a:avLst/>
          </a:prstGeom>
          <a:solidFill>
            <a:schemeClr val="bg1"/>
          </a:solidFill>
          <a:ln w="9525">
            <a:noFill/>
            <a:miter lim="800000"/>
            <a:headEnd/>
            <a:tailEnd/>
          </a:ln>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200" b="1" i="1" dirty="0">
                <a:solidFill>
                  <a:srgbClr val="C00000"/>
                </a:solidFill>
                <a:effectLst>
                  <a:outerShdw blurRad="38100" dist="38100" dir="2700000" algn="tl">
                    <a:srgbClr val="C0C0C0"/>
                  </a:outerShdw>
                </a:effectLst>
                <a:latin typeface="Berlin Sans FB Demi" charset="0"/>
              </a:rPr>
              <a:t>Le </a:t>
            </a:r>
            <a:r>
              <a:rPr lang="fr-FR" altLang="fr-FR" sz="1200" b="1" i="1" dirty="0" err="1">
                <a:solidFill>
                  <a:srgbClr val="C00000"/>
                </a:solidFill>
                <a:effectLst>
                  <a:outerShdw blurRad="38100" dist="38100" dir="2700000" algn="tl">
                    <a:srgbClr val="C0C0C0"/>
                  </a:outerShdw>
                </a:effectLst>
                <a:latin typeface="Berlin Sans FB Demi" charset="0"/>
              </a:rPr>
              <a:t>feed</a:t>
            </a:r>
            <a:r>
              <a:rPr lang="fr-FR" altLang="fr-FR" sz="1200" b="1" i="1" dirty="0">
                <a:solidFill>
                  <a:srgbClr val="C00000"/>
                </a:solidFill>
                <a:effectLst>
                  <a:outerShdw blurRad="38100" dist="38100" dir="2700000" algn="tl">
                    <a:srgbClr val="C0C0C0"/>
                  </a:outerShdw>
                </a:effectLst>
                <a:latin typeface="Berlin Sans FB Demi" charset="0"/>
              </a:rPr>
              <a:t> back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6915">
                                            <p:txEl>
                                              <p:pRg st="0" end="0"/>
                                            </p:txEl>
                                          </p:spTgt>
                                        </p:tgtEl>
                                        <p:attrNameLst>
                                          <p:attrName>style.visibility</p:attrName>
                                        </p:attrNameLst>
                                      </p:cBhvr>
                                      <p:to>
                                        <p:strVal val="visible"/>
                                      </p:to>
                                    </p:set>
                                    <p:animEffect transition="in" filter="fade">
                                      <p:cBhvr>
                                        <p:cTn id="7" dur="2000"/>
                                        <p:tgtEl>
                                          <p:spTgt spid="166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6915">
                                            <p:txEl>
                                              <p:pRg st="1" end="1"/>
                                            </p:txEl>
                                          </p:spTgt>
                                        </p:tgtEl>
                                        <p:attrNameLst>
                                          <p:attrName>style.visibility</p:attrName>
                                        </p:attrNameLst>
                                      </p:cBhvr>
                                      <p:to>
                                        <p:strVal val="visible"/>
                                      </p:to>
                                    </p:set>
                                    <p:animEffect transition="in" filter="fade">
                                      <p:cBhvr>
                                        <p:cTn id="12" dur="2000"/>
                                        <p:tgtEl>
                                          <p:spTgt spid="166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6915">
                                            <p:txEl>
                                              <p:pRg st="2" end="2"/>
                                            </p:txEl>
                                          </p:spTgt>
                                        </p:tgtEl>
                                        <p:attrNameLst>
                                          <p:attrName>style.visibility</p:attrName>
                                        </p:attrNameLst>
                                      </p:cBhvr>
                                      <p:to>
                                        <p:strVal val="visible"/>
                                      </p:to>
                                    </p:set>
                                    <p:animEffect transition="in" filter="fade">
                                      <p:cBhvr>
                                        <p:cTn id="17" dur="2000"/>
                                        <p:tgtEl>
                                          <p:spTgt spid="166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6915">
                                            <p:txEl>
                                              <p:pRg st="3" end="3"/>
                                            </p:txEl>
                                          </p:spTgt>
                                        </p:tgtEl>
                                        <p:attrNameLst>
                                          <p:attrName>style.visibility</p:attrName>
                                        </p:attrNameLst>
                                      </p:cBhvr>
                                      <p:to>
                                        <p:strVal val="visible"/>
                                      </p:to>
                                    </p:set>
                                    <p:animEffect transition="in" filter="fade">
                                      <p:cBhvr>
                                        <p:cTn id="22" dur="2000"/>
                                        <p:tgtEl>
                                          <p:spTgt spid="1669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6915">
                                            <p:txEl>
                                              <p:pRg st="4" end="4"/>
                                            </p:txEl>
                                          </p:spTgt>
                                        </p:tgtEl>
                                        <p:attrNameLst>
                                          <p:attrName>style.visibility</p:attrName>
                                        </p:attrNameLst>
                                      </p:cBhvr>
                                      <p:to>
                                        <p:strVal val="visible"/>
                                      </p:to>
                                    </p:set>
                                    <p:animEffect transition="in" filter="fade">
                                      <p:cBhvr>
                                        <p:cTn id="27" dur="2000"/>
                                        <p:tgtEl>
                                          <p:spTgt spid="1669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6915">
                                            <p:txEl>
                                              <p:pRg st="5" end="5"/>
                                            </p:txEl>
                                          </p:spTgt>
                                        </p:tgtEl>
                                        <p:attrNameLst>
                                          <p:attrName>style.visibility</p:attrName>
                                        </p:attrNameLst>
                                      </p:cBhvr>
                                      <p:to>
                                        <p:strVal val="visible"/>
                                      </p:to>
                                    </p:set>
                                    <p:animEffect transition="in" filter="fade">
                                      <p:cBhvr>
                                        <p:cTn id="32" dur="2000"/>
                                        <p:tgtEl>
                                          <p:spTgt spid="1669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6915">
                                            <p:txEl>
                                              <p:pRg st="6" end="6"/>
                                            </p:txEl>
                                          </p:spTgt>
                                        </p:tgtEl>
                                        <p:attrNameLst>
                                          <p:attrName>style.visibility</p:attrName>
                                        </p:attrNameLst>
                                      </p:cBhvr>
                                      <p:to>
                                        <p:strVal val="visible"/>
                                      </p:to>
                                    </p:set>
                                    <p:animEffect transition="in" filter="fade">
                                      <p:cBhvr>
                                        <p:cTn id="37" dur="2000"/>
                                        <p:tgtEl>
                                          <p:spTgt spid="1669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6915">
                                            <p:txEl>
                                              <p:pRg st="7" end="7"/>
                                            </p:txEl>
                                          </p:spTgt>
                                        </p:tgtEl>
                                        <p:attrNameLst>
                                          <p:attrName>style.visibility</p:attrName>
                                        </p:attrNameLst>
                                      </p:cBhvr>
                                      <p:to>
                                        <p:strVal val="visible"/>
                                      </p:to>
                                    </p:set>
                                    <p:animEffect transition="in" filter="fade">
                                      <p:cBhvr>
                                        <p:cTn id="42" dur="2000"/>
                                        <p:tgtEl>
                                          <p:spTgt spid="1669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6915">
                                            <p:txEl>
                                              <p:pRg st="8" end="8"/>
                                            </p:txEl>
                                          </p:spTgt>
                                        </p:tgtEl>
                                        <p:attrNameLst>
                                          <p:attrName>style.visibility</p:attrName>
                                        </p:attrNameLst>
                                      </p:cBhvr>
                                      <p:to>
                                        <p:strVal val="visible"/>
                                      </p:to>
                                    </p:set>
                                    <p:animEffect transition="in" filter="fade">
                                      <p:cBhvr>
                                        <p:cTn id="47" dur="2000"/>
                                        <p:tgtEl>
                                          <p:spTgt spid="16691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66915">
                                            <p:txEl>
                                              <p:pRg st="9" end="9"/>
                                            </p:txEl>
                                          </p:spTgt>
                                        </p:tgtEl>
                                        <p:attrNameLst>
                                          <p:attrName>style.visibility</p:attrName>
                                        </p:attrNameLst>
                                      </p:cBhvr>
                                      <p:to>
                                        <p:strVal val="visible"/>
                                      </p:to>
                                    </p:set>
                                    <p:animEffect transition="in" filter="fade">
                                      <p:cBhvr>
                                        <p:cTn id="52" dur="2000"/>
                                        <p:tgtEl>
                                          <p:spTgt spid="1669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5"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a:xfrm>
            <a:off x="1457325" y="460175"/>
            <a:ext cx="6200775" cy="482203"/>
          </a:xfrm>
        </p:spPr>
        <p:txBody>
          <a:bodyPr/>
          <a:lstStyle/>
          <a:p>
            <a:pPr eaLnBrk="1" hangingPunct="1"/>
            <a:r>
              <a:rPr lang="fr-BE" altLang="fr-FR" sz="2400">
                <a:solidFill>
                  <a:schemeClr val="tx2"/>
                </a:solidFill>
                <a:latin typeface="Book Antiqua" charset="0"/>
              </a:rPr>
              <a:t>Le schéma </a:t>
            </a:r>
            <a:r>
              <a:rPr lang="fr-BE" altLang="fr-FR" sz="2400" dirty="0">
                <a:solidFill>
                  <a:schemeClr val="tx2"/>
                </a:solidFill>
                <a:latin typeface="Book Antiqua" charset="0"/>
              </a:rPr>
              <a:t>de la communication de Shannon</a:t>
            </a:r>
            <a:endParaRPr lang="fr-FR" altLang="fr-FR" sz="2400" dirty="0">
              <a:solidFill>
                <a:schemeClr val="tx2"/>
              </a:solidFill>
            </a:endParaRPr>
          </a:p>
        </p:txBody>
      </p:sp>
      <p:sp>
        <p:nvSpPr>
          <p:cNvPr id="22530" name="Espace réservé du contenu 2"/>
          <p:cNvSpPr>
            <a:spLocks noGrp="1"/>
          </p:cNvSpPr>
          <p:nvPr>
            <p:ph idx="1"/>
          </p:nvPr>
        </p:nvSpPr>
        <p:spPr/>
        <p:txBody>
          <a:bodyPr/>
          <a:lstStyle/>
          <a:p>
            <a:pPr eaLnBrk="1" hangingPunct="1">
              <a:buFont typeface="Arial" charset="0"/>
              <a:buNone/>
            </a:pPr>
            <a:endParaRPr lang="fr-FR" altLang="fr-FR">
              <a:ea typeface="ＭＳ Ｐゴシック" charset="-128"/>
            </a:endParaRPr>
          </a:p>
        </p:txBody>
      </p:sp>
      <p:sp>
        <p:nvSpPr>
          <p:cNvPr id="4" name="Rectangle 3"/>
          <p:cNvSpPr/>
          <p:nvPr/>
        </p:nvSpPr>
        <p:spPr>
          <a:xfrm>
            <a:off x="1485900" y="2286000"/>
            <a:ext cx="1095375" cy="723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sz="1500">
                <a:solidFill>
                  <a:srgbClr val="FFFFFF"/>
                </a:solidFill>
                <a:ea typeface="ＭＳ Ｐゴシック" charset="0"/>
                <a:cs typeface="ＭＳ Ｐゴシック" charset="0"/>
              </a:rPr>
              <a:t>Emetteur</a:t>
            </a:r>
          </a:p>
        </p:txBody>
      </p:sp>
      <p:sp>
        <p:nvSpPr>
          <p:cNvPr id="6" name="Rectangle 5"/>
          <p:cNvSpPr/>
          <p:nvPr/>
        </p:nvSpPr>
        <p:spPr>
          <a:xfrm>
            <a:off x="5138738" y="2299097"/>
            <a:ext cx="1019175" cy="723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500">
                <a:solidFill>
                  <a:srgbClr val="FFFFFF"/>
                </a:solidFill>
                <a:latin typeface="Calibri" charset="0"/>
              </a:rPr>
              <a:t>Décodage</a:t>
            </a:r>
          </a:p>
        </p:txBody>
      </p:sp>
      <p:sp>
        <p:nvSpPr>
          <p:cNvPr id="8" name="Rectangle 7"/>
          <p:cNvSpPr/>
          <p:nvPr/>
        </p:nvSpPr>
        <p:spPr>
          <a:xfrm>
            <a:off x="6657975" y="2299098"/>
            <a:ext cx="1000125" cy="710803"/>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5613"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5613"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5613"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5613"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500">
                <a:solidFill>
                  <a:srgbClr val="FFFFFF"/>
                </a:solidFill>
                <a:latin typeface="Calibri" charset="0"/>
              </a:rPr>
              <a:t>Récepteur</a:t>
            </a:r>
          </a:p>
        </p:txBody>
      </p:sp>
      <p:sp>
        <p:nvSpPr>
          <p:cNvPr id="10" name="Rectangle 9"/>
          <p:cNvSpPr/>
          <p:nvPr/>
        </p:nvSpPr>
        <p:spPr>
          <a:xfrm>
            <a:off x="3048000" y="2299097"/>
            <a:ext cx="1038225" cy="7239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sz="1500">
                <a:solidFill>
                  <a:srgbClr val="FFFFFF"/>
                </a:solidFill>
                <a:ea typeface="ＭＳ Ｐゴシック" charset="0"/>
                <a:cs typeface="ＭＳ Ｐゴシック" charset="0"/>
              </a:rPr>
              <a:t>Codage</a:t>
            </a:r>
          </a:p>
        </p:txBody>
      </p:sp>
      <p:sp>
        <p:nvSpPr>
          <p:cNvPr id="13" name="Flèche vers la droite 12"/>
          <p:cNvSpPr/>
          <p:nvPr/>
        </p:nvSpPr>
        <p:spPr>
          <a:xfrm>
            <a:off x="2581275" y="2509837"/>
            <a:ext cx="466725" cy="30956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342859" eaLnBrk="1" fontAlgn="auto" hangingPunct="1">
              <a:spcBef>
                <a:spcPts val="0"/>
              </a:spcBef>
              <a:spcAft>
                <a:spcPts val="0"/>
              </a:spcAft>
              <a:defRPr/>
            </a:pPr>
            <a:endParaRPr lang="fr-FR" sz="1050" dirty="0"/>
          </a:p>
        </p:txBody>
      </p:sp>
      <p:sp>
        <p:nvSpPr>
          <p:cNvPr id="15" name="Flèche vers la droite 14"/>
          <p:cNvSpPr/>
          <p:nvPr/>
        </p:nvSpPr>
        <p:spPr>
          <a:xfrm>
            <a:off x="4086225" y="2509837"/>
            <a:ext cx="1052513" cy="309563"/>
          </a:xfrm>
          <a:prstGeom prst="rightArrow">
            <a:avLst/>
          </a:prstGeom>
          <a:solidFill>
            <a:srgbClr val="FF0000">
              <a:alpha val="73000"/>
            </a:srgbClr>
          </a:solidFill>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fr-FR">
                <a:solidFill>
                  <a:schemeClr val="tx1"/>
                </a:solidFill>
                <a:ea typeface="ＭＳ Ｐゴシック" charset="0"/>
                <a:cs typeface="ＭＳ Ｐゴシック" charset="0"/>
              </a:rPr>
              <a:t>CANAL</a:t>
            </a:r>
          </a:p>
        </p:txBody>
      </p:sp>
      <p:sp>
        <p:nvSpPr>
          <p:cNvPr id="16" name="Flèche vers la droite 15"/>
          <p:cNvSpPr/>
          <p:nvPr/>
        </p:nvSpPr>
        <p:spPr>
          <a:xfrm>
            <a:off x="6157912" y="2484835"/>
            <a:ext cx="500063" cy="30956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342859" eaLnBrk="1" fontAlgn="auto" hangingPunct="1">
              <a:spcBef>
                <a:spcPts val="0"/>
              </a:spcBef>
              <a:spcAft>
                <a:spcPts val="0"/>
              </a:spcAft>
              <a:defRPr/>
            </a:pPr>
            <a:endParaRPr lang="fr-FR" dirty="0"/>
          </a:p>
        </p:txBody>
      </p:sp>
      <p:cxnSp>
        <p:nvCxnSpPr>
          <p:cNvPr id="26" name="Connecteur droit 25"/>
          <p:cNvCxnSpPr>
            <a:stCxn id="8" idx="2"/>
          </p:cNvCxnSpPr>
          <p:nvPr/>
        </p:nvCxnSpPr>
        <p:spPr>
          <a:xfrm rot="5400000">
            <a:off x="6739533" y="3428405"/>
            <a:ext cx="837010" cy="0"/>
          </a:xfrm>
          <a:prstGeom prst="line">
            <a:avLst/>
          </a:prstGeom>
          <a:ln w="92075"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3" name="Connecteur droit 32"/>
          <p:cNvCxnSpPr/>
          <p:nvPr/>
        </p:nvCxnSpPr>
        <p:spPr>
          <a:xfrm rot="10800000" flipV="1">
            <a:off x="1981200" y="3845719"/>
            <a:ext cx="5176838" cy="1191"/>
          </a:xfrm>
          <a:prstGeom prst="line">
            <a:avLst/>
          </a:prstGeom>
          <a:ln w="92075" cap="flat" cmpd="sng" algn="ctr">
            <a:solidFill>
              <a:schemeClr val="accent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35" name="Connecteur droit avec flèche 34"/>
          <p:cNvCxnSpPr/>
          <p:nvPr/>
        </p:nvCxnSpPr>
        <p:spPr>
          <a:xfrm rot="5400000" flipH="1" flipV="1">
            <a:off x="1569840" y="3434359"/>
            <a:ext cx="822722" cy="2381"/>
          </a:xfrm>
          <a:prstGeom prst="straightConnector1">
            <a:avLst/>
          </a:prstGeom>
          <a:ln w="92075" cap="flat" cmpd="sng" algn="ctr">
            <a:solidFill>
              <a:schemeClr val="accent1"/>
            </a:solidFill>
            <a:prstDash val="solid"/>
            <a:round/>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22541" name="ZoneTexte 38"/>
          <p:cNvSpPr txBox="1">
            <a:spLocks noChangeArrowheads="1"/>
          </p:cNvSpPr>
          <p:nvPr/>
        </p:nvSpPr>
        <p:spPr bwMode="auto">
          <a:xfrm>
            <a:off x="3971926" y="3846910"/>
            <a:ext cx="966675"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charset="0"/>
              <a:buChar char="•"/>
              <a:defRPr sz="3200">
                <a:solidFill>
                  <a:schemeClr val="tx1"/>
                </a:solidFill>
                <a:latin typeface="Calibri" charset="0"/>
                <a:ea typeface="ＭＳ Ｐゴシック" charset="-128"/>
              </a:defRPr>
            </a:lvl1pPr>
            <a:lvl2pPr marL="742950" indent="-285750">
              <a:spcBef>
                <a:spcPct val="20000"/>
              </a:spcBef>
              <a:buFont typeface="Arial" charset="0"/>
              <a:buChar char="–"/>
              <a:defRPr sz="2800">
                <a:solidFill>
                  <a:schemeClr val="tx1"/>
                </a:solidFill>
                <a:latin typeface="Calibri" charset="0"/>
                <a:ea typeface="ＭＳ Ｐゴシック" charset="-128"/>
              </a:defRPr>
            </a:lvl2pPr>
            <a:lvl3pPr marL="1143000" indent="-228600">
              <a:spcBef>
                <a:spcPct val="20000"/>
              </a:spcBef>
              <a:buFont typeface="Arial" charset="0"/>
              <a:buChar char="•"/>
              <a:defRPr sz="2400">
                <a:solidFill>
                  <a:schemeClr val="tx1"/>
                </a:solidFill>
                <a:latin typeface="Calibri" charset="0"/>
                <a:ea typeface="ＭＳ Ｐゴシック" charset="-128"/>
              </a:defRPr>
            </a:lvl3pPr>
            <a:lvl4pPr marL="1600200" indent="-228600">
              <a:spcBef>
                <a:spcPct val="20000"/>
              </a:spcBef>
              <a:buFont typeface="Arial" charset="0"/>
              <a:buChar char="–"/>
              <a:defRPr sz="2000">
                <a:solidFill>
                  <a:schemeClr val="tx1"/>
                </a:solidFill>
                <a:latin typeface="Calibri" charset="0"/>
                <a:ea typeface="ＭＳ Ｐゴシック" charset="-128"/>
              </a:defRPr>
            </a:lvl4pPr>
            <a:lvl5pPr marL="2057400" indent="-228600">
              <a:spcBef>
                <a:spcPct val="20000"/>
              </a:spcBef>
              <a:buFont typeface="Arial" charset="0"/>
              <a:buChar char="»"/>
              <a:defRPr sz="2000">
                <a:solidFill>
                  <a:schemeClr val="tx1"/>
                </a:solidFill>
                <a:latin typeface="Calibri" charset="0"/>
                <a:ea typeface="ＭＳ Ｐゴシック" charset="-128"/>
              </a:defRPr>
            </a:lvl5pPr>
            <a:lvl6pPr marL="25146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6pPr>
            <a:lvl7pPr marL="29718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7pPr>
            <a:lvl8pPr marL="34290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8pPr>
            <a:lvl9pPr marL="3886200" indent="-228600" defTabSz="455613" eaLnBrk="0" fontAlgn="base" hangingPunct="0">
              <a:spcBef>
                <a:spcPct val="20000"/>
              </a:spcBef>
              <a:spcAft>
                <a:spcPct val="0"/>
              </a:spcAft>
              <a:buFont typeface="Arial" charset="0"/>
              <a:buChar char="»"/>
              <a:defRPr sz="2000">
                <a:solidFill>
                  <a:schemeClr val="tx1"/>
                </a:solidFill>
                <a:latin typeface="Calibri" charset="0"/>
                <a:ea typeface="ＭＳ Ｐゴシック" charset="-128"/>
              </a:defRPr>
            </a:lvl9pPr>
          </a:lstStyle>
          <a:p>
            <a:pPr eaLnBrk="1" hangingPunct="1">
              <a:spcBef>
                <a:spcPct val="0"/>
              </a:spcBef>
              <a:buFontTx/>
              <a:buNone/>
            </a:pPr>
            <a:r>
              <a:rPr lang="fr-FR" altLang="fr-FR" sz="1350" b="1">
                <a:solidFill>
                  <a:srgbClr val="FF0000"/>
                </a:solidFill>
              </a:rPr>
              <a:t>FEED BACK</a:t>
            </a:r>
          </a:p>
        </p:txBody>
      </p:sp>
      <p:sp>
        <p:nvSpPr>
          <p:cNvPr id="17" name="ZoneTexte 16"/>
          <p:cNvSpPr txBox="1"/>
          <p:nvPr/>
        </p:nvSpPr>
        <p:spPr bwMode="auto">
          <a:xfrm>
            <a:off x="7658100" y="0"/>
            <a:ext cx="1485900" cy="892552"/>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rtlCol="0" anchor="ctr">
            <a:spAutoFit/>
          </a:bodyPr>
          <a:lstStyle/>
          <a:p>
            <a:pPr algn="ctr"/>
            <a:endParaRPr lang="fr-FR" sz="1000" b="1" baseline="0" dirty="0">
              <a:solidFill>
                <a:srgbClr val="FFFFFF"/>
              </a:solidFill>
              <a:latin typeface="Verdana" charset="0"/>
              <a:cs typeface="Arial" charset="0"/>
            </a:endParaRPr>
          </a:p>
          <a:p>
            <a:pPr algn="ctr"/>
            <a:endParaRPr lang="fr-FR" sz="1400" b="1" baseline="0" dirty="0">
              <a:solidFill>
                <a:srgbClr val="FF0000"/>
              </a:solidFill>
              <a:latin typeface="Verdana" charset="0"/>
              <a:cs typeface="Arial" charset="0"/>
            </a:endParaRPr>
          </a:p>
          <a:p>
            <a:pPr algn="ctr"/>
            <a:r>
              <a:rPr lang="fr-FR" sz="1400" b="1" baseline="0" dirty="0">
                <a:solidFill>
                  <a:srgbClr val="FF0000"/>
                </a:solidFill>
                <a:latin typeface="Verdana" charset="0"/>
                <a:cs typeface="Arial" charset="0"/>
              </a:rPr>
              <a:t>PPPE L1</a:t>
            </a:r>
          </a:p>
          <a:p>
            <a:pPr algn="ctr"/>
            <a:endParaRPr lang="fr-FR" sz="1000" b="1" dirty="0">
              <a:solidFill>
                <a:srgbClr val="FFFFFF"/>
              </a:solidFill>
              <a:latin typeface="Verdana" charset="0"/>
              <a:cs typeface="Arial" charset="0"/>
            </a:endParaRPr>
          </a:p>
          <a:p>
            <a:pPr algn="ctr"/>
            <a:endParaRPr lang="fr-FR" sz="1000" b="1" baseline="0" dirty="0">
              <a:solidFill>
                <a:srgbClr val="FFFFFF"/>
              </a:solidFill>
              <a:latin typeface="Verdana" charset="0"/>
              <a:cs typeface="Arial" charset="0"/>
            </a:endParaRPr>
          </a:p>
        </p:txBody>
      </p:sp>
    </p:spTree>
    <p:extLst>
      <p:ext uri="{BB962C8B-B14F-4D97-AF65-F5344CB8AC3E}">
        <p14:creationId xmlns:p14="http://schemas.microsoft.com/office/powerpoint/2010/main" val="793766327"/>
      </p:ext>
    </p:extLst>
  </p:cSld>
  <p:clrMapOvr>
    <a:masterClrMapping/>
  </p:clrMapOvr>
</p:sld>
</file>

<file path=ppt/theme/theme1.xml><?xml version="1.0" encoding="utf-8"?>
<a:theme xmlns:a="http://schemas.openxmlformats.org/drawingml/2006/main" name="Modele_16-9_PPT_AMU_2017">
  <a:themeElements>
    <a:clrScheme name="Personnalisée 1">
      <a:dk1>
        <a:srgbClr val="000000"/>
      </a:dk1>
      <a:lt1>
        <a:sysClr val="window" lastClr="FFFFFF"/>
      </a:lt1>
      <a:dk2>
        <a:srgbClr val="235BAA"/>
      </a:dk2>
      <a:lt2>
        <a:srgbClr val="AFB1A5"/>
      </a:lt2>
      <a:accent1>
        <a:srgbClr val="0080FF"/>
      </a:accent1>
      <a:accent2>
        <a:srgbClr val="51C2A9"/>
      </a:accent2>
      <a:accent3>
        <a:srgbClr val="7EC251"/>
      </a:accent3>
      <a:accent4>
        <a:srgbClr val="AFB1A5"/>
      </a:accent4>
      <a:accent5>
        <a:srgbClr val="B54721"/>
      </a:accent5>
      <a:accent6>
        <a:srgbClr val="A16BB1"/>
      </a:accent6>
      <a:hlink>
        <a:srgbClr val="A40A06"/>
      </a:hlink>
      <a:folHlink>
        <a:srgbClr val="837F16"/>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a:spPr>
      <a:bodyPr lIns="0" tIns="0" rIns="0" bIns="0" anchor="ctr"/>
      <a:lstStyle>
        <a:defPPr>
          <a:defRPr sz="1000" b="1" baseline="0" dirty="0" smtClean="0">
            <a:solidFill>
              <a:srgbClr val="FFFFFF"/>
            </a:solidFill>
            <a:latin typeface="Verdana" charset="0"/>
            <a:cs typeface="Arial" charset="0"/>
          </a:defRPr>
        </a:defPPr>
      </a:lstStyle>
    </a:tx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Modele_16-9_PPT_AMU_2017</Template>
  <TotalTime>918</TotalTime>
  <Words>1886</Words>
  <Application>Microsoft Macintosh PowerPoint</Application>
  <PresentationFormat>Affichage à l'écran (16:9)</PresentationFormat>
  <Paragraphs>333</Paragraphs>
  <Slides>18</Slides>
  <Notes>17</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Arial</vt:lpstr>
      <vt:lpstr>Berlin Sans FB Demi</vt:lpstr>
      <vt:lpstr>Book Antiqua</vt:lpstr>
      <vt:lpstr>Calibri</vt:lpstr>
      <vt:lpstr>Lucida Grande</vt:lpstr>
      <vt:lpstr>Verdana</vt:lpstr>
      <vt:lpstr>Wingdings</vt:lpstr>
      <vt:lpstr>Modele_16-9_PPT_AMU_2017</vt:lpstr>
      <vt:lpstr>Projet Professionnel Personnel Etudiant</vt:lpstr>
      <vt:lpstr>La communication non verbale</vt:lpstr>
      <vt:lpstr>La communication non verbale</vt:lpstr>
      <vt:lpstr>Définition autour de la communication</vt:lpstr>
      <vt:lpstr>Le shéma de la communication de Shannon</vt:lpstr>
      <vt:lpstr>Le schéma de la communication de Shannon</vt:lpstr>
      <vt:lpstr>Le shéma de la communication de Shannon Le Feed back</vt:lpstr>
      <vt:lpstr>Le shéma de la communication de Shannon Le Feed back</vt:lpstr>
      <vt:lpstr>Le schéma de la communication de Shannon</vt:lpstr>
      <vt:lpstr>Les 2 dimensions de la communication</vt:lpstr>
      <vt:lpstr>Le processus complexe de la communication</vt:lpstr>
      <vt:lpstr>Schéma général de la communication</vt:lpstr>
      <vt:lpstr>La déperdition du message</vt:lpstr>
      <vt:lpstr>Les 7 règles d’or du savoir communiquer</vt:lpstr>
      <vt:lpstr>Préparation orale Carte des métiers</vt:lpstr>
      <vt:lpstr>Préparation orale Carte des métiers</vt:lpstr>
      <vt:lpstr>Préparation orale Carte des métiers</vt:lpstr>
      <vt:lpstr>Préparation orale Carte des métiers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présentation</dc:title>
  <dc:creator>STAALI Abed;Fanny LEGRANGER;Mathilde TOROSSIAN;Anne BARRAU</dc:creator>
  <cp:lastModifiedBy>POPLIMONT Eric</cp:lastModifiedBy>
  <cp:revision>54</cp:revision>
  <cp:lastPrinted>2017-03-27T13:23:53Z</cp:lastPrinted>
  <dcterms:created xsi:type="dcterms:W3CDTF">2017-09-26T12:02:00Z</dcterms:created>
  <dcterms:modified xsi:type="dcterms:W3CDTF">2022-02-25T06:52:26Z</dcterms:modified>
</cp:coreProperties>
</file>